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17"/>
  </p:notesMasterIdLst>
  <p:sldIdLst>
    <p:sldId id="256" r:id="rId2"/>
    <p:sldId id="311" r:id="rId3"/>
    <p:sldId id="312" r:id="rId4"/>
    <p:sldId id="308" r:id="rId5"/>
    <p:sldId id="307" r:id="rId6"/>
    <p:sldId id="309" r:id="rId7"/>
    <p:sldId id="310" r:id="rId8"/>
    <p:sldId id="267" r:id="rId9"/>
    <p:sldId id="271" r:id="rId10"/>
    <p:sldId id="299" r:id="rId11"/>
    <p:sldId id="285" r:id="rId12"/>
    <p:sldId id="305" r:id="rId13"/>
    <p:sldId id="315" r:id="rId14"/>
    <p:sldId id="313" r:id="rId15"/>
    <p:sldId id="314"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92"/>
    <p:restoredTop sz="69381"/>
  </p:normalViewPr>
  <p:slideViewPr>
    <p:cSldViewPr snapToGrid="0" snapToObjects="1">
      <p:cViewPr varScale="1">
        <p:scale>
          <a:sx n="65" d="100"/>
          <a:sy n="65" d="100"/>
        </p:scale>
        <p:origin x="1608" y="192"/>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73" d="100"/>
          <a:sy n="73" d="100"/>
        </p:scale>
        <p:origin x="3560" y="20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de_calcul_Microsoft_Excel2.xlsx"/></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philippemassin:Desktop:Sympo%20F%20du%20COL:analyse%20nassima:Mon%20Export%20-%20copi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Feuil1!$B$1</c:f>
              <c:strCache>
                <c:ptCount val="1"/>
                <c:pt idx="0">
                  <c:v>Ventes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layout>
                <c:manualLayout>
                  <c:x val="0.0577507598784193"/>
                  <c:y val="0.0"/>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dk1">
                          <a:lumMod val="65000"/>
                          <a:lumOff val="35000"/>
                        </a:schemeClr>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ext>
              </c:extLst>
            </c:dLbl>
            <c:dLbl>
              <c:idx val="1"/>
              <c:layout>
                <c:manualLayout>
                  <c:x val="0.0655481816923338"/>
                  <c:y val="-7.78476498834364E-17"/>
                </c:manualLayout>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dk1">
                          <a:lumMod val="65000"/>
                          <a:lumOff val="35000"/>
                        </a:schemeClr>
                      </a:solidFill>
                      <a:latin typeface="+mn-lt"/>
                      <a:ea typeface="+mn-ea"/>
                      <a:cs typeface="+mn-cs"/>
                    </a:defRPr>
                  </a:pPr>
                  <a:endParaRPr lang="fr-FR"/>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ext>
              </c:extLst>
            </c:dLbl>
            <c:dLbl>
              <c:idx val="2"/>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dk1">
                          <a:lumMod val="65000"/>
                          <a:lumOff val="35000"/>
                        </a:schemeClr>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ext>
              </c:extLst>
            </c:dLbl>
            <c:dLbl>
              <c:idx val="3"/>
              <c:layout/>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dk1">
                          <a:lumMod val="65000"/>
                          <a:lumOff val="35000"/>
                        </a:schemeClr>
                      </a:solidFill>
                      <a:latin typeface="+mn-lt"/>
                      <a:ea typeface="+mn-ea"/>
                      <a:cs typeface="+mn-cs"/>
                    </a:defRPr>
                  </a:pPr>
                  <a:endParaRPr lang="fr-FR"/>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c15:spPr>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Feuil1!$A$2:$A$5</c:f>
              <c:strCache>
                <c:ptCount val="4"/>
                <c:pt idx="0">
                  <c:v>ASA 1</c:v>
                </c:pt>
                <c:pt idx="1">
                  <c:v>ASA 2</c:v>
                </c:pt>
                <c:pt idx="2">
                  <c:v>ASA 3</c:v>
                </c:pt>
                <c:pt idx="3">
                  <c:v>ASA 4</c:v>
                </c:pt>
              </c:strCache>
            </c:strRef>
          </c:cat>
          <c:val>
            <c:numRef>
              <c:f>Feuil1!$B$2:$B$5</c:f>
              <c:numCache>
                <c:formatCode>General</c:formatCode>
                <c:ptCount val="4"/>
                <c:pt idx="0">
                  <c:v>21.0</c:v>
                </c:pt>
                <c:pt idx="1">
                  <c:v>321.0</c:v>
                </c:pt>
                <c:pt idx="2">
                  <c:v>166.0</c:v>
                </c:pt>
                <c:pt idx="3">
                  <c:v>32.0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13235585572749"/>
          <c:y val="0.892151437613933"/>
          <c:w val="0.611624058787496"/>
          <c:h val="0.10784856238606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zero"/>
    <c:showDLblsOverMax val="0"/>
  </c:chart>
  <c:spPr>
    <a:noFill/>
    <a:ln>
      <a:noFill/>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4193103298591"/>
          <c:y val="0.00902997348139597"/>
          <c:w val="0.455678391648179"/>
          <c:h val="0.777433636042872"/>
        </c:manualLayout>
      </c:layout>
      <c:pieChart>
        <c:varyColors val="1"/>
        <c:ser>
          <c:idx val="0"/>
          <c:order val="0"/>
          <c:tx>
            <c:strRef>
              <c:f>Feuil1!$B$1</c:f>
              <c:strCache>
                <c:ptCount val="1"/>
                <c:pt idx="0">
                  <c:v>Ventes</c:v>
                </c:pt>
              </c:strCache>
            </c:strRef>
          </c:tx>
          <c:explosion val="11"/>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explosion val="25"/>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dLbl>
              <c:idx val="0"/>
              <c:layout>
                <c:manualLayout>
                  <c:x val="-0.0937078613492377"/>
                  <c:y val="0.00497108100755361"/>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0.00995095100660334"/>
                  <c:y val="0.0587589828607459"/>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endParaRPr lang="fr-FR"/>
                </a:p>
              </c:txPr>
              <c:dLblPos val="bestFit"/>
              <c:showLegendKey val="0"/>
              <c:showVal val="0"/>
              <c:showCatName val="0"/>
              <c:showSerName val="0"/>
              <c:showPercent val="1"/>
              <c:showBubbleSize val="0"/>
              <c:extLst>
                <c:ext xmlns:c15="http://schemas.microsoft.com/office/drawing/2012/chart" uri="{CE6537A1-D6FC-4f65-9D91-7224C49458BB}">
                  <c15:layout>
                    <c:manualLayout>
                      <c:w val="0.148119553573228"/>
                      <c:h val="0.129629051651766"/>
                    </c:manualLayout>
                  </c15:layout>
                </c:ext>
              </c:extLst>
            </c:dLbl>
            <c:dLbl>
              <c:idx val="2"/>
              <c:layout>
                <c:manualLayout>
                  <c:x val="-0.068466944573514"/>
                  <c:y val="0.214688039254009"/>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fr-F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Feuil1!$A$2:$A$5</c:f>
              <c:strCache>
                <c:ptCount val="4"/>
                <c:pt idx="0">
                  <c:v>G I</c:v>
                </c:pt>
                <c:pt idx="1">
                  <c:v>G II</c:v>
                </c:pt>
                <c:pt idx="2">
                  <c:v>G III</c:v>
                </c:pt>
                <c:pt idx="3">
                  <c:v>G IV</c:v>
                </c:pt>
              </c:strCache>
            </c:strRef>
          </c:cat>
          <c:val>
            <c:numRef>
              <c:f>Feuil1!$B$2:$B$5</c:f>
              <c:numCache>
                <c:formatCode>General</c:formatCode>
                <c:ptCount val="4"/>
                <c:pt idx="0">
                  <c:v>56.0</c:v>
                </c:pt>
                <c:pt idx="1">
                  <c:v>33.0</c:v>
                </c:pt>
                <c:pt idx="2">
                  <c:v>130.0</c:v>
                </c:pt>
                <c:pt idx="3">
                  <c:v>323.0</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fr-FR"/>
        </a:p>
      </c:txPr>
    </c:legend>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spPr>
            <a:solidFill>
              <a:schemeClr val="tx2">
                <a:lumMod val="50000"/>
                <a:lumOff val="50000"/>
              </a:schemeClr>
            </a:solidFill>
            <a:ln>
              <a:solidFill>
                <a:schemeClr val="tx1"/>
              </a:solidFill>
            </a:ln>
          </c:spPr>
          <c:invertIfNegative val="0"/>
          <c:cat>
            <c:numRef>
              <c:f>Feuil2!$BH$2:$BH$14</c:f>
              <c:numCache>
                <c:formatCode>General</c:formatCode>
                <c:ptCount val="13"/>
                <c:pt idx="0">
                  <c:v>0.0</c:v>
                </c:pt>
                <c:pt idx="1">
                  <c:v>1.0</c:v>
                </c:pt>
                <c:pt idx="2">
                  <c:v>2.0</c:v>
                </c:pt>
                <c:pt idx="3">
                  <c:v>3.0</c:v>
                </c:pt>
                <c:pt idx="4">
                  <c:v>4.0</c:v>
                </c:pt>
                <c:pt idx="5">
                  <c:v>5.0</c:v>
                </c:pt>
                <c:pt idx="6">
                  <c:v>6.0</c:v>
                </c:pt>
                <c:pt idx="7">
                  <c:v>7.0</c:v>
                </c:pt>
                <c:pt idx="8">
                  <c:v>8.0</c:v>
                </c:pt>
                <c:pt idx="9">
                  <c:v>9.0</c:v>
                </c:pt>
                <c:pt idx="10">
                  <c:v>10.0</c:v>
                </c:pt>
                <c:pt idx="11">
                  <c:v>11.0</c:v>
                </c:pt>
                <c:pt idx="12">
                  <c:v>12.0</c:v>
                </c:pt>
              </c:numCache>
            </c:numRef>
          </c:cat>
          <c:val>
            <c:numRef>
              <c:f>Feuil2!$BI$2:$BI$14</c:f>
              <c:numCache>
                <c:formatCode>General</c:formatCode>
                <c:ptCount val="13"/>
                <c:pt idx="0">
                  <c:v>1000.0</c:v>
                </c:pt>
                <c:pt idx="1">
                  <c:v>285.7142857142857</c:v>
                </c:pt>
                <c:pt idx="2">
                  <c:v>155.5555555555556</c:v>
                </c:pt>
                <c:pt idx="3">
                  <c:v>92.59259259259215</c:v>
                </c:pt>
                <c:pt idx="4">
                  <c:v>55.55555555555555</c:v>
                </c:pt>
                <c:pt idx="5">
                  <c:v>21.73913043478261</c:v>
                </c:pt>
                <c:pt idx="6">
                  <c:v>0.0</c:v>
                </c:pt>
                <c:pt idx="7">
                  <c:v>125.0</c:v>
                </c:pt>
                <c:pt idx="8">
                  <c:v>38.46153846153845</c:v>
                </c:pt>
                <c:pt idx="9">
                  <c:v>0.0</c:v>
                </c:pt>
                <c:pt idx="10">
                  <c:v>0.0</c:v>
                </c:pt>
                <c:pt idx="11">
                  <c:v>0.0</c:v>
                </c:pt>
                <c:pt idx="12">
                  <c:v>29.41176470588235</c:v>
                </c:pt>
              </c:numCache>
            </c:numRef>
          </c:val>
        </c:ser>
        <c:dLbls>
          <c:showLegendKey val="0"/>
          <c:showVal val="0"/>
          <c:showCatName val="0"/>
          <c:showSerName val="0"/>
          <c:showPercent val="0"/>
          <c:showBubbleSize val="0"/>
        </c:dLbls>
        <c:gapWidth val="0"/>
        <c:overlap val="100"/>
        <c:axId val="-1091252288"/>
        <c:axId val="-1091242192"/>
      </c:barChart>
      <c:lineChart>
        <c:grouping val="standard"/>
        <c:varyColors val="0"/>
        <c:ser>
          <c:idx val="2"/>
          <c:order val="1"/>
          <c:spPr>
            <a:ln>
              <a:noFill/>
            </a:ln>
          </c:spPr>
          <c:marker>
            <c:symbol val="none"/>
          </c:marker>
          <c:dLbls>
            <c:spPr>
              <a:noFill/>
              <a:ln>
                <a:noFill/>
              </a:ln>
              <a:effectLst/>
            </c:spPr>
            <c:txPr>
              <a:bodyPr/>
              <a:lstStyle/>
              <a:p>
                <a:pPr>
                  <a:defRPr b="1"/>
                </a:pPr>
                <a:endParaRPr lang="fr-F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Feuil2!$BH$2:$BH$14</c:f>
              <c:numCache>
                <c:formatCode>General</c:formatCode>
                <c:ptCount val="13"/>
                <c:pt idx="0">
                  <c:v>0.0</c:v>
                </c:pt>
                <c:pt idx="1">
                  <c:v>1.0</c:v>
                </c:pt>
                <c:pt idx="2">
                  <c:v>2.0</c:v>
                </c:pt>
                <c:pt idx="3">
                  <c:v>3.0</c:v>
                </c:pt>
                <c:pt idx="4">
                  <c:v>4.0</c:v>
                </c:pt>
                <c:pt idx="5">
                  <c:v>5.0</c:v>
                </c:pt>
                <c:pt idx="6">
                  <c:v>6.0</c:v>
                </c:pt>
                <c:pt idx="7">
                  <c:v>7.0</c:v>
                </c:pt>
                <c:pt idx="8">
                  <c:v>8.0</c:v>
                </c:pt>
                <c:pt idx="9">
                  <c:v>9.0</c:v>
                </c:pt>
                <c:pt idx="10">
                  <c:v>10.0</c:v>
                </c:pt>
                <c:pt idx="11">
                  <c:v>11.0</c:v>
                </c:pt>
                <c:pt idx="12">
                  <c:v>12.0</c:v>
                </c:pt>
              </c:numCache>
            </c:numRef>
          </c:cat>
          <c:val>
            <c:numRef>
              <c:f>Feuil2!$BK$2:$BK$14</c:f>
              <c:numCache>
                <c:formatCode>General</c:formatCode>
                <c:ptCount val="13"/>
                <c:pt idx="0">
                  <c:v>54.0</c:v>
                </c:pt>
                <c:pt idx="1">
                  <c:v>49.0</c:v>
                </c:pt>
                <c:pt idx="2">
                  <c:v>45.0</c:v>
                </c:pt>
                <c:pt idx="3">
                  <c:v>54.0</c:v>
                </c:pt>
                <c:pt idx="4">
                  <c:v>36.0</c:v>
                </c:pt>
                <c:pt idx="5">
                  <c:v>46.0</c:v>
                </c:pt>
                <c:pt idx="6">
                  <c:v>52.0</c:v>
                </c:pt>
                <c:pt idx="7">
                  <c:v>24.0</c:v>
                </c:pt>
                <c:pt idx="8">
                  <c:v>26.0</c:v>
                </c:pt>
                <c:pt idx="9">
                  <c:v>22.0</c:v>
                </c:pt>
                <c:pt idx="10">
                  <c:v>21.0</c:v>
                </c:pt>
                <c:pt idx="11">
                  <c:v>32.0</c:v>
                </c:pt>
                <c:pt idx="12">
                  <c:v>34.0</c:v>
                </c:pt>
              </c:numCache>
            </c:numRef>
          </c:val>
          <c:smooth val="0"/>
        </c:ser>
        <c:dLbls>
          <c:showLegendKey val="0"/>
          <c:showVal val="0"/>
          <c:showCatName val="0"/>
          <c:showSerName val="0"/>
          <c:showPercent val="0"/>
          <c:showBubbleSize val="0"/>
        </c:dLbls>
        <c:marker val="1"/>
        <c:smooth val="0"/>
        <c:axId val="-1091252288"/>
        <c:axId val="-1091242192"/>
      </c:lineChart>
      <c:catAx>
        <c:axId val="-1091252288"/>
        <c:scaling>
          <c:orientation val="minMax"/>
        </c:scaling>
        <c:delete val="0"/>
        <c:axPos val="b"/>
        <c:numFmt formatCode="General" sourceLinked="1"/>
        <c:majorTickMark val="out"/>
        <c:minorTickMark val="none"/>
        <c:tickLblPos val="nextTo"/>
        <c:crossAx val="-1091242192"/>
        <c:crosses val="autoZero"/>
        <c:auto val="1"/>
        <c:lblAlgn val="ctr"/>
        <c:lblOffset val="100"/>
        <c:noMultiLvlLbl val="0"/>
      </c:catAx>
      <c:valAx>
        <c:axId val="-1091242192"/>
        <c:scaling>
          <c:orientation val="minMax"/>
        </c:scaling>
        <c:delete val="0"/>
        <c:axPos val="l"/>
        <c:majorGridlines/>
        <c:numFmt formatCode="General" sourceLinked="1"/>
        <c:majorTickMark val="out"/>
        <c:minorTickMark val="none"/>
        <c:tickLblPos val="none"/>
        <c:crossAx val="-1091252288"/>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480512-F884-5A4B-A670-431136C3BC95}" type="datetimeFigureOut">
              <a:rPr lang="fr-FR" smtClean="0"/>
              <a:t>14/05/2017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316D38-0127-DF4C-A58A-E9D1872E3C74}" type="slidenum">
              <a:rPr lang="fr-FR" smtClean="0"/>
              <a:t>‹#›</a:t>
            </a:fld>
            <a:endParaRPr lang="fr-FR"/>
          </a:p>
        </p:txBody>
      </p:sp>
    </p:spTree>
    <p:extLst>
      <p:ext uri="{BB962C8B-B14F-4D97-AF65-F5344CB8AC3E}">
        <p14:creationId xmlns:p14="http://schemas.microsoft.com/office/powerpoint/2010/main" val="1431633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dirty="0"/>
              <a:t>Indications of arthroplasty tend to generalise in the treatment of femoral neck fractures in the elderly. We investigated if hip arthroplasty was justified in non-displaced intra </a:t>
            </a:r>
            <a:r>
              <a:rPr lang="en-GB" dirty="0" smtClean="0"/>
              <a:t>capsular fractures </a:t>
            </a:r>
            <a:r>
              <a:rPr lang="en-GB" dirty="0"/>
              <a:t>over 80 years of age (Garden 1 and 2).</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DE316D38-0127-DF4C-A58A-E9D1872E3C74}" type="slidenum">
              <a:rPr lang="fr-FR" smtClean="0"/>
              <a:t>1</a:t>
            </a:fld>
            <a:endParaRPr lang="fr-FR"/>
          </a:p>
        </p:txBody>
      </p:sp>
    </p:spTree>
    <p:extLst>
      <p:ext uri="{BB962C8B-B14F-4D97-AF65-F5344CB8AC3E}">
        <p14:creationId xmlns:p14="http://schemas.microsoft.com/office/powerpoint/2010/main" val="1879488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b="0" noProof="0" dirty="0" smtClean="0"/>
              <a:t>In conclusion,</a:t>
            </a:r>
            <a:r>
              <a:rPr lang="en-GB" b="0" baseline="0" noProof="0" dirty="0" smtClean="0"/>
              <a:t> the type of treatment (fixation versus arthroplasty) did not influence the mortality or the morbidity rates and functional results were comparable. Only the rate of infection and blood losses were higher in the arthroplasty group. These results suggest that fixation is as reliable and safe as arthroplasty in the treatment on non-displaced intra articular fractures. Caution should be brought to these patients with a low preoperative haematocrit. Maintenance of the nutritional status in the postoperative period appears to be the main challenge, whatever the treatment. </a:t>
            </a:r>
            <a:r>
              <a:rPr lang="en-GB" sz="1200" kern="1200" dirty="0" smtClean="0">
                <a:solidFill>
                  <a:schemeClr val="tx1"/>
                </a:solidFill>
                <a:effectLst/>
                <a:latin typeface="+mn-lt"/>
                <a:ea typeface="+mn-ea"/>
                <a:cs typeface="+mn-cs"/>
              </a:rPr>
              <a:t>This pleads for specialized geriatric skills and a dedicated organization, allowing rapid medical preparation to surgery. </a:t>
            </a:r>
            <a:endParaRPr lang="en-GB" b="0" noProof="0" dirty="0" smtClean="0"/>
          </a:p>
        </p:txBody>
      </p:sp>
      <p:sp>
        <p:nvSpPr>
          <p:cNvPr id="4" name="Espace réservé du numéro de diapositive 3"/>
          <p:cNvSpPr>
            <a:spLocks noGrp="1"/>
          </p:cNvSpPr>
          <p:nvPr>
            <p:ph type="sldNum" sz="quarter" idx="10"/>
          </p:nvPr>
        </p:nvSpPr>
        <p:spPr/>
        <p:txBody>
          <a:bodyPr/>
          <a:lstStyle/>
          <a:p>
            <a:fld id="{78C5B48A-8164-4F55-A322-7E8C7EB50590}" type="slidenum">
              <a:rPr lang="fr-FR" smtClean="0"/>
              <a:pPr/>
              <a:t>12</a:t>
            </a:fld>
            <a:endParaRPr lang="fr-FR"/>
          </a:p>
        </p:txBody>
      </p:sp>
    </p:spTree>
    <p:extLst>
      <p:ext uri="{BB962C8B-B14F-4D97-AF65-F5344CB8AC3E}">
        <p14:creationId xmlns:p14="http://schemas.microsoft.com/office/powerpoint/2010/main" val="1499301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E316D38-0127-DF4C-A58A-E9D1872E3C74}" type="slidenum">
              <a:rPr lang="fr-FR" smtClean="0"/>
              <a:t>14</a:t>
            </a:fld>
            <a:endParaRPr lang="fr-FR"/>
          </a:p>
        </p:txBody>
      </p:sp>
    </p:spTree>
    <p:extLst>
      <p:ext uri="{BB962C8B-B14F-4D97-AF65-F5344CB8AC3E}">
        <p14:creationId xmlns:p14="http://schemas.microsoft.com/office/powerpoint/2010/main" val="2088072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E316D38-0127-DF4C-A58A-E9D1872E3C74}" type="slidenum">
              <a:rPr lang="fr-FR" smtClean="0"/>
              <a:t>15</a:t>
            </a:fld>
            <a:endParaRPr lang="fr-FR"/>
          </a:p>
        </p:txBody>
      </p:sp>
    </p:spTree>
    <p:extLst>
      <p:ext uri="{BB962C8B-B14F-4D97-AF65-F5344CB8AC3E}">
        <p14:creationId xmlns:p14="http://schemas.microsoft.com/office/powerpoint/2010/main" val="1700052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noProof="0" dirty="0" smtClean="0"/>
              <a:t>The literature is poor. Some papers report</a:t>
            </a:r>
            <a:r>
              <a:rPr lang="en-GB" baseline="0" noProof="0" dirty="0" smtClean="0"/>
              <a:t> epidemiologic data and other present the results of retrospective cohorts.</a:t>
            </a:r>
          </a:p>
          <a:p>
            <a:r>
              <a:rPr lang="en-GB" baseline="0" noProof="0" dirty="0" smtClean="0"/>
              <a:t>Comparisons usually involve non-displaced as well as displaced fractures and results of fixation in non-displaced fractures are compared to results of arthroplasty in displaced fractures except the paper of </a:t>
            </a:r>
            <a:r>
              <a:rPr lang="en-GB" baseline="0" noProof="0" dirty="0" err="1" smtClean="0"/>
              <a:t>Sikand</a:t>
            </a:r>
            <a:r>
              <a:rPr lang="en-GB" baseline="0" noProof="0" dirty="0" smtClean="0"/>
              <a:t> which is exclusively devoted to non-displaced fractures</a:t>
            </a:r>
          </a:p>
          <a:p>
            <a:r>
              <a:rPr lang="en-GB" baseline="0" noProof="0" dirty="0" smtClean="0"/>
              <a:t>Functional results in terms of Q of L scores appear comparable. According to </a:t>
            </a:r>
            <a:r>
              <a:rPr lang="en-GB" baseline="0" noProof="0" dirty="0" err="1" smtClean="0"/>
              <a:t>Sikand</a:t>
            </a:r>
            <a:r>
              <a:rPr lang="en-GB" baseline="0" noProof="0" dirty="0" smtClean="0"/>
              <a:t> et al, the mortality rate following arthroplasty would be higher, although the revision rate is lower. There seems to be less infection following fixation.</a:t>
            </a:r>
          </a:p>
          <a:p>
            <a:endParaRPr lang="fr-FR" dirty="0"/>
          </a:p>
        </p:txBody>
      </p:sp>
      <p:sp>
        <p:nvSpPr>
          <p:cNvPr id="4" name="Espace réservé du numéro de diapositive 3"/>
          <p:cNvSpPr>
            <a:spLocks noGrp="1"/>
          </p:cNvSpPr>
          <p:nvPr>
            <p:ph type="sldNum" sz="quarter" idx="10"/>
          </p:nvPr>
        </p:nvSpPr>
        <p:spPr/>
        <p:txBody>
          <a:bodyPr/>
          <a:lstStyle/>
          <a:p>
            <a:fld id="{8D31EF0F-32CD-724B-99C4-E798D890CBF0}" type="slidenum">
              <a:rPr lang="fr-FR" smtClean="0"/>
              <a:pPr/>
              <a:t>4</a:t>
            </a:fld>
            <a:endParaRPr lang="fr-FR"/>
          </a:p>
        </p:txBody>
      </p:sp>
    </p:spTree>
    <p:extLst>
      <p:ext uri="{BB962C8B-B14F-4D97-AF65-F5344CB8AC3E}">
        <p14:creationId xmlns:p14="http://schemas.microsoft.com/office/powerpoint/2010/main" val="1956146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200" kern="1200" dirty="0" smtClean="0">
                <a:solidFill>
                  <a:schemeClr val="tx1"/>
                </a:solidFill>
                <a:effectLst/>
                <a:latin typeface="+mn-lt"/>
                <a:ea typeface="+mn-ea"/>
                <a:cs typeface="+mn-cs"/>
              </a:rPr>
              <a:t>A prospective </a:t>
            </a:r>
            <a:r>
              <a:rPr lang="en-GB" sz="1200" kern="1200" dirty="0" err="1" smtClean="0">
                <a:solidFill>
                  <a:schemeClr val="tx1"/>
                </a:solidFill>
                <a:effectLst/>
                <a:latin typeface="+mn-lt"/>
                <a:ea typeface="+mn-ea"/>
                <a:cs typeface="+mn-cs"/>
              </a:rPr>
              <a:t>multicenter</a:t>
            </a:r>
            <a:r>
              <a:rPr lang="en-GB" sz="1200" kern="1200" dirty="0" smtClean="0">
                <a:solidFill>
                  <a:schemeClr val="tx1"/>
                </a:solidFill>
                <a:effectLst/>
                <a:latin typeface="+mn-lt"/>
                <a:ea typeface="+mn-ea"/>
                <a:cs typeface="+mn-cs"/>
              </a:rPr>
              <a:t> trial was undertaken, enrolling surgical teams which systematically achieved arthroplasty in non-displaced intra capsular fractures and other who systematically performed internal fixation. Only more-than-80-years old patients</a:t>
            </a:r>
            <a:r>
              <a:rPr lang="en-GB" sz="1200" kern="1200" baseline="0" dirty="0" smtClean="0">
                <a:solidFill>
                  <a:schemeClr val="tx1"/>
                </a:solidFill>
                <a:effectLst/>
                <a:latin typeface="+mn-lt"/>
                <a:ea typeface="+mn-ea"/>
                <a:cs typeface="+mn-cs"/>
              </a:rPr>
              <a:t> sustaining an intra capsular fractures were included. </a:t>
            </a:r>
            <a:r>
              <a:rPr lang="en-GB" sz="1200" kern="1200" dirty="0" smtClean="0">
                <a:solidFill>
                  <a:schemeClr val="tx1"/>
                </a:solidFill>
                <a:effectLst/>
                <a:latin typeface="+mn-lt"/>
                <a:ea typeface="+mn-ea"/>
                <a:cs typeface="+mn-cs"/>
              </a:rPr>
              <a:t>Care was taken not to modify usual indications of surgeons’ participants. Five hundred forty two patients over 80 years of age (mean 87±4) sustaining intra capsular fractures were included</a:t>
            </a:r>
            <a:r>
              <a:rPr lang="fr-FR" dirty="0" smtClean="0">
                <a:effectLst/>
              </a:rPr>
              <a:t> </a:t>
            </a:r>
            <a:endParaRPr lang="fr-FR" dirty="0"/>
          </a:p>
        </p:txBody>
      </p:sp>
      <p:sp>
        <p:nvSpPr>
          <p:cNvPr id="4" name="Espace réservé du numéro de diapositive 3"/>
          <p:cNvSpPr>
            <a:spLocks noGrp="1"/>
          </p:cNvSpPr>
          <p:nvPr>
            <p:ph type="sldNum" sz="quarter" idx="10"/>
          </p:nvPr>
        </p:nvSpPr>
        <p:spPr/>
        <p:txBody>
          <a:bodyPr/>
          <a:lstStyle/>
          <a:p>
            <a:fld id="{DE316D38-0127-DF4C-A58A-E9D1872E3C74}" type="slidenum">
              <a:rPr lang="fr-FR" smtClean="0"/>
              <a:t>5</a:t>
            </a:fld>
            <a:endParaRPr lang="fr-FR"/>
          </a:p>
        </p:txBody>
      </p:sp>
    </p:spTree>
    <p:extLst>
      <p:ext uri="{BB962C8B-B14F-4D97-AF65-F5344CB8AC3E}">
        <p14:creationId xmlns:p14="http://schemas.microsoft.com/office/powerpoint/2010/main" val="119695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noProof="0" dirty="0" smtClean="0"/>
              <a:t>There were</a:t>
            </a:r>
            <a:r>
              <a:rPr lang="en-GB" baseline="0" noProof="0" dirty="0" smtClean="0"/>
              <a:t> 48 fixations of non-displaced fractures, which results were compared to these of 494 arthroplasties involving any type of fractures. The majority of fixation were performed with extra medullary devices (dynamic hip screws) while the majority of arthroplasties consisted of hemi arthroplasties. The rest consisted of total hip replacement with dual mobility cups. </a:t>
            </a:r>
            <a:endParaRPr lang="en-GB" noProof="0" dirty="0"/>
          </a:p>
        </p:txBody>
      </p:sp>
      <p:sp>
        <p:nvSpPr>
          <p:cNvPr id="4" name="Espace réservé du numéro de diapositive 3"/>
          <p:cNvSpPr>
            <a:spLocks noGrp="1"/>
          </p:cNvSpPr>
          <p:nvPr>
            <p:ph type="sldNum" sz="quarter" idx="10"/>
          </p:nvPr>
        </p:nvSpPr>
        <p:spPr/>
        <p:txBody>
          <a:bodyPr/>
          <a:lstStyle/>
          <a:p>
            <a:fld id="{DE316D38-0127-DF4C-A58A-E9D1872E3C74}" type="slidenum">
              <a:rPr lang="fr-FR" smtClean="0"/>
              <a:t>6</a:t>
            </a:fld>
            <a:endParaRPr lang="fr-FR"/>
          </a:p>
        </p:txBody>
      </p:sp>
    </p:spTree>
    <p:extLst>
      <p:ext uri="{BB962C8B-B14F-4D97-AF65-F5344CB8AC3E}">
        <p14:creationId xmlns:p14="http://schemas.microsoft.com/office/powerpoint/2010/main" val="192777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noProof="0" dirty="0" smtClean="0"/>
              <a:t>The influence</a:t>
            </a:r>
            <a:r>
              <a:rPr lang="en-GB" baseline="0" noProof="0" dirty="0" smtClean="0"/>
              <a:t> of several parameters was studied on 1) the mortality rate and 2) the morbidity with special reference to the nutritional state, and 3)  the functional results that were evaluated in terms of dependence score according to Katz and autonomy score according to Parker. </a:t>
            </a:r>
          </a:p>
          <a:p>
            <a:r>
              <a:rPr lang="en-GB" baseline="0" noProof="0" dirty="0" smtClean="0"/>
              <a:t>A step by step analysis was performed so as to individualize these parameters that had an independent influence of the3 assessment criteria</a:t>
            </a:r>
            <a:endParaRPr lang="en-GB" noProof="0" dirty="0"/>
          </a:p>
        </p:txBody>
      </p:sp>
      <p:sp>
        <p:nvSpPr>
          <p:cNvPr id="4" name="Espace réservé du numéro de diapositive 3"/>
          <p:cNvSpPr>
            <a:spLocks noGrp="1"/>
          </p:cNvSpPr>
          <p:nvPr>
            <p:ph type="sldNum" sz="quarter" idx="10"/>
          </p:nvPr>
        </p:nvSpPr>
        <p:spPr/>
        <p:txBody>
          <a:bodyPr/>
          <a:lstStyle/>
          <a:p>
            <a:fld id="{DE316D38-0127-DF4C-A58A-E9D1872E3C74}" type="slidenum">
              <a:rPr lang="fr-FR" smtClean="0"/>
              <a:t>7</a:t>
            </a:fld>
            <a:endParaRPr lang="fr-FR"/>
          </a:p>
        </p:txBody>
      </p:sp>
    </p:spTree>
    <p:extLst>
      <p:ext uri="{BB962C8B-B14F-4D97-AF65-F5344CB8AC3E}">
        <p14:creationId xmlns:p14="http://schemas.microsoft.com/office/powerpoint/2010/main" val="338213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noProof="0" dirty="0" smtClean="0"/>
              <a:t>The 6-month mortality rate was 16% and was not significantly different between fixation and arthroplasty</a:t>
            </a:r>
            <a:endParaRPr lang="en-GB" noProof="0" dirty="0"/>
          </a:p>
        </p:txBody>
      </p:sp>
      <p:sp>
        <p:nvSpPr>
          <p:cNvPr id="4" name="Espace réservé du numéro de diapositive 3"/>
          <p:cNvSpPr>
            <a:spLocks noGrp="1"/>
          </p:cNvSpPr>
          <p:nvPr>
            <p:ph type="sldNum" sz="quarter" idx="10"/>
          </p:nvPr>
        </p:nvSpPr>
        <p:spPr/>
        <p:txBody>
          <a:bodyPr/>
          <a:lstStyle/>
          <a:p>
            <a:fld id="{78C5B48A-8164-4F55-A322-7E8C7EB50590}" type="slidenum">
              <a:rPr lang="fr-FR" smtClean="0"/>
              <a:pPr/>
              <a:t>8</a:t>
            </a:fld>
            <a:endParaRPr lang="fr-FR"/>
          </a:p>
        </p:txBody>
      </p:sp>
    </p:spTree>
    <p:extLst>
      <p:ext uri="{BB962C8B-B14F-4D97-AF65-F5344CB8AC3E}">
        <p14:creationId xmlns:p14="http://schemas.microsoft.com/office/powerpoint/2010/main" val="614887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noProof="0" dirty="0" smtClean="0"/>
              <a:t>The</a:t>
            </a:r>
            <a:r>
              <a:rPr lang="en-GB" baseline="0" noProof="0" dirty="0" smtClean="0"/>
              <a:t> sex  (male patients) and  The ASA score influenced significantly and independently the mortality rate.</a:t>
            </a:r>
          </a:p>
          <a:p>
            <a:r>
              <a:rPr lang="en-GB" baseline="0" noProof="0" dirty="0" smtClean="0"/>
              <a:t>Those patients with a low preoperative Parker score had a higher mortality rate. A threshold value of 2 was shown as having a poor prognostic value.</a:t>
            </a:r>
          </a:p>
          <a:p>
            <a:r>
              <a:rPr lang="en-GB" baseline="0" noProof="0" dirty="0" smtClean="0"/>
              <a:t>The preoperative haematocrit also influenced the mortality rate with a significant threshold value of 37%</a:t>
            </a:r>
            <a:endParaRPr lang="en-GB" noProof="0" dirty="0"/>
          </a:p>
        </p:txBody>
      </p:sp>
      <p:sp>
        <p:nvSpPr>
          <p:cNvPr id="4" name="Espace réservé du numéro de diapositive 3"/>
          <p:cNvSpPr>
            <a:spLocks noGrp="1"/>
          </p:cNvSpPr>
          <p:nvPr>
            <p:ph type="sldNum" sz="quarter" idx="10"/>
          </p:nvPr>
        </p:nvSpPr>
        <p:spPr/>
        <p:txBody>
          <a:bodyPr/>
          <a:lstStyle/>
          <a:p>
            <a:fld id="{78C5B48A-8164-4F55-A322-7E8C7EB50590}" type="slidenum">
              <a:rPr lang="fr-FR" smtClean="0"/>
              <a:pPr/>
              <a:t>9</a:t>
            </a:fld>
            <a:endParaRPr lang="fr-FR"/>
          </a:p>
        </p:txBody>
      </p:sp>
    </p:spTree>
    <p:extLst>
      <p:ext uri="{BB962C8B-B14F-4D97-AF65-F5344CB8AC3E}">
        <p14:creationId xmlns:p14="http://schemas.microsoft.com/office/powerpoint/2010/main" val="499938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noProof="0" dirty="0" smtClean="0"/>
              <a:t>The</a:t>
            </a:r>
            <a:r>
              <a:rPr lang="en-GB" baseline="0" noProof="0" dirty="0" smtClean="0"/>
              <a:t> univariate analysis found that infections were more frequent in the arthroplasty group and that blood loss were higher. However this did not lead to more </a:t>
            </a:r>
            <a:r>
              <a:rPr lang="en-GB" baseline="0" noProof="0" dirty="0" err="1" smtClean="0"/>
              <a:t>trasnfusions</a:t>
            </a:r>
            <a:r>
              <a:rPr lang="en-GB" baseline="0" noProof="0" dirty="0" smtClean="0"/>
              <a:t>.</a:t>
            </a:r>
          </a:p>
          <a:p>
            <a:r>
              <a:rPr lang="en-GB" baseline="0" noProof="0" dirty="0" smtClean="0"/>
              <a:t>The nutritional score deteriorated in almost half of the patients in the  first 6 months.</a:t>
            </a:r>
          </a:p>
          <a:p>
            <a:r>
              <a:rPr lang="en-GB" baseline="0" noProof="0" dirty="0" smtClean="0"/>
              <a:t>However the multivariate analysis showed that the type of treatment did not influence the nutritional state</a:t>
            </a:r>
            <a:endParaRPr lang="en-GB" noProof="0" dirty="0"/>
          </a:p>
        </p:txBody>
      </p:sp>
      <p:sp>
        <p:nvSpPr>
          <p:cNvPr id="4" name="Espace réservé du numéro de diapositive 3"/>
          <p:cNvSpPr>
            <a:spLocks noGrp="1"/>
          </p:cNvSpPr>
          <p:nvPr>
            <p:ph type="sldNum" sz="quarter" idx="10"/>
          </p:nvPr>
        </p:nvSpPr>
        <p:spPr/>
        <p:txBody>
          <a:bodyPr/>
          <a:lstStyle/>
          <a:p>
            <a:fld id="{78C5B48A-8164-4F55-A322-7E8C7EB50590}" type="slidenum">
              <a:rPr lang="fr-FR" smtClean="0"/>
              <a:pPr/>
              <a:t>10</a:t>
            </a:fld>
            <a:endParaRPr lang="fr-FR"/>
          </a:p>
        </p:txBody>
      </p:sp>
    </p:spTree>
    <p:extLst>
      <p:ext uri="{BB962C8B-B14F-4D97-AF65-F5344CB8AC3E}">
        <p14:creationId xmlns:p14="http://schemas.microsoft.com/office/powerpoint/2010/main" val="1630159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noProof="0" dirty="0" smtClean="0"/>
              <a:t>The type of treatment did not influence the dependence or</a:t>
            </a:r>
            <a:r>
              <a:rPr lang="en-GB" baseline="0" noProof="0" dirty="0" smtClean="0"/>
              <a:t> the autonomy status. Only these patients who had a low preoperative Parker score significantly lost dependence. In fat, both score were moderately but significantly correlated. </a:t>
            </a:r>
            <a:endParaRPr lang="en-GB" noProof="0" dirty="0"/>
          </a:p>
        </p:txBody>
      </p:sp>
      <p:sp>
        <p:nvSpPr>
          <p:cNvPr id="4" name="Espace réservé du numéro de diapositive 3"/>
          <p:cNvSpPr>
            <a:spLocks noGrp="1"/>
          </p:cNvSpPr>
          <p:nvPr>
            <p:ph type="sldNum" sz="quarter" idx="10"/>
          </p:nvPr>
        </p:nvSpPr>
        <p:spPr/>
        <p:txBody>
          <a:bodyPr/>
          <a:lstStyle/>
          <a:p>
            <a:fld id="{DE316D38-0127-DF4C-A58A-E9D1872E3C74}" type="slidenum">
              <a:rPr lang="fr-FR" smtClean="0"/>
              <a:t>11</a:t>
            </a:fld>
            <a:endParaRPr lang="fr-FR"/>
          </a:p>
        </p:txBody>
      </p:sp>
    </p:spTree>
    <p:extLst>
      <p:ext uri="{BB962C8B-B14F-4D97-AF65-F5344CB8AC3E}">
        <p14:creationId xmlns:p14="http://schemas.microsoft.com/office/powerpoint/2010/main" val="18471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A548E32C-83E3-304D-A867-6ADB3C4DB259}" type="datetimeFigureOut">
              <a:rPr lang="fr-FR" smtClean="0"/>
              <a:t>14/05/2017</a:t>
            </a:fld>
            <a:endParaRPr lang="fr-FR"/>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fr-F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8A7C4084-A4AC-6E40-A8A7-E520F489ADE5}" type="slidenum">
              <a:rPr lang="fr-FR" smtClean="0"/>
              <a:t>‹#›</a:t>
            </a:fld>
            <a:endParaRPr lang="fr-FR"/>
          </a:p>
        </p:txBody>
      </p:sp>
    </p:spTree>
    <p:extLst>
      <p:ext uri="{BB962C8B-B14F-4D97-AF65-F5344CB8AC3E}">
        <p14:creationId xmlns:p14="http://schemas.microsoft.com/office/powerpoint/2010/main" val="735110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A548E32C-83E3-304D-A867-6ADB3C4DB259}" type="datetimeFigureOut">
              <a:rPr lang="fr-FR" smtClean="0"/>
              <a:t>14/05/2017</a:t>
            </a:fld>
            <a:endParaRPr lang="fr-FR"/>
          </a:p>
        </p:txBody>
      </p:sp>
      <p:sp>
        <p:nvSpPr>
          <p:cNvPr id="6" name="Footer Placeholder 5"/>
          <p:cNvSpPr>
            <a:spLocks noGrp="1"/>
          </p:cNvSpPr>
          <p:nvPr>
            <p:ph type="ftr" sz="quarter" idx="11"/>
          </p:nvPr>
        </p:nvSpPr>
        <p:spPr/>
        <p:txBody>
          <a:bodyPr/>
          <a:lstStyle/>
          <a:p>
            <a:endParaRPr lang="fr-F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2008220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fr-FR" smtClean="0"/>
              <a:t>Cliquez et modifiez le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A548E32C-83E3-304D-A867-6ADB3C4DB259}" type="datetimeFigureOut">
              <a:rPr lang="fr-FR" smtClean="0"/>
              <a:t>14/05/2017</a:t>
            </a:fld>
            <a:endParaRPr lang="fr-FR"/>
          </a:p>
        </p:txBody>
      </p:sp>
      <p:sp>
        <p:nvSpPr>
          <p:cNvPr id="5" name="Footer Placeholder 4"/>
          <p:cNvSpPr>
            <a:spLocks noGrp="1"/>
          </p:cNvSpPr>
          <p:nvPr>
            <p:ph type="ftr" sz="quarter" idx="11"/>
          </p:nvPr>
        </p:nvSpPr>
        <p:spPr/>
        <p:txBody>
          <a:bodyPr/>
          <a:lstStyle/>
          <a:p>
            <a:endParaRPr lang="fr-F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167211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fr-FR" smtClean="0"/>
              <a:t>Cliquez et modifiez le titre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A548E32C-83E3-304D-A867-6ADB3C4DB259}" type="datetimeFigureOut">
              <a:rPr lang="fr-FR" smtClean="0"/>
              <a:t>14/05/2017</a:t>
            </a:fld>
            <a:endParaRPr lang="fr-FR"/>
          </a:p>
        </p:txBody>
      </p:sp>
      <p:sp>
        <p:nvSpPr>
          <p:cNvPr id="5" name="Footer Placeholder 4"/>
          <p:cNvSpPr>
            <a:spLocks noGrp="1"/>
          </p:cNvSpPr>
          <p:nvPr>
            <p:ph type="ftr" sz="quarter" idx="11"/>
          </p:nvPr>
        </p:nvSpPr>
        <p:spPr/>
        <p:txBody>
          <a:bodyPr/>
          <a:lstStyle/>
          <a:p>
            <a:endParaRPr lang="fr-F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1416666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fr-FR" smtClean="0"/>
              <a:t>Cliquez et modifiez le titre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A548E32C-83E3-304D-A867-6ADB3C4DB259}" type="datetimeFigureOut">
              <a:rPr lang="fr-FR" smtClean="0"/>
              <a:t>14/05/2017</a:t>
            </a:fld>
            <a:endParaRPr lang="fr-FR"/>
          </a:p>
        </p:txBody>
      </p:sp>
      <p:sp>
        <p:nvSpPr>
          <p:cNvPr id="5" name="Footer Placeholder 4"/>
          <p:cNvSpPr>
            <a:spLocks noGrp="1"/>
          </p:cNvSpPr>
          <p:nvPr>
            <p:ph type="ftr" sz="quarter" idx="11"/>
          </p:nvPr>
        </p:nvSpPr>
        <p:spPr/>
        <p:txBody>
          <a:bodyPr/>
          <a:lstStyle/>
          <a:p>
            <a:endParaRPr lang="fr-F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769209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fr-FR" smtClean="0"/>
              <a:t>Cliquez et modifiez le titre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548E32C-83E3-304D-A867-6ADB3C4DB259}" type="datetimeFigureOut">
              <a:rPr lang="fr-FR" smtClean="0"/>
              <a:t>14/05/2017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246360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fr-FR" smtClean="0"/>
              <a:t>Cliquez et modifiez le titre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548E32C-83E3-304D-A867-6ADB3C4DB259}" type="datetimeFigureOut">
              <a:rPr lang="fr-FR" smtClean="0"/>
              <a:t>14/05/2017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227376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fr-FR" smtClean="0"/>
              <a:t>Cliquez et modifiez le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48E32C-83E3-304D-A867-6ADB3C4DB259}" type="datetimeFigureOut">
              <a:rPr lang="fr-FR" smtClean="0"/>
              <a:t>14/05/2017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1141242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fr-FR" smtClean="0"/>
              <a:t>Cliquez et modifiez le titre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48E32C-83E3-304D-A867-6ADB3C4DB259}" type="datetimeFigureOut">
              <a:rPr lang="fr-FR" smtClean="0"/>
              <a:t>14/05/2017</a:t>
            </a:fld>
            <a:endParaRPr lang="fr-FR"/>
          </a:p>
        </p:txBody>
      </p:sp>
      <p:sp>
        <p:nvSpPr>
          <p:cNvPr id="5" name="Footer Placeholder 4"/>
          <p:cNvSpPr>
            <a:spLocks noGrp="1"/>
          </p:cNvSpPr>
          <p:nvPr>
            <p:ph type="ftr" sz="quarter" idx="11"/>
          </p:nvPr>
        </p:nvSpPr>
        <p:spPr/>
        <p:txBody>
          <a:bodyPr/>
          <a:lstStyle/>
          <a:p>
            <a:endParaRPr lang="fr-F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168754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548E32C-83E3-304D-A867-6ADB3C4DB259}" type="datetimeFigureOut">
              <a:rPr lang="fr-FR" smtClean="0"/>
              <a:t>14/05/2017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521290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fr-FR" smtClean="0"/>
              <a:t>Cliquez et modifiez le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A548E32C-83E3-304D-A867-6ADB3C4DB259}" type="datetimeFigureOut">
              <a:rPr lang="fr-FR" smtClean="0"/>
              <a:t>14/05/2017</a:t>
            </a:fld>
            <a:endParaRPr lang="fr-FR"/>
          </a:p>
        </p:txBody>
      </p:sp>
      <p:sp>
        <p:nvSpPr>
          <p:cNvPr id="5" name="Footer Placeholder 4"/>
          <p:cNvSpPr>
            <a:spLocks noGrp="1"/>
          </p:cNvSpPr>
          <p:nvPr>
            <p:ph type="ftr" sz="quarter" idx="11"/>
          </p:nvPr>
        </p:nvSpPr>
        <p:spPr/>
        <p:txBody>
          <a:bodyPr/>
          <a:lstStyle/>
          <a:p>
            <a:endParaRPr lang="fr-F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1735250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548E32C-83E3-304D-A867-6ADB3C4DB259}" type="datetimeFigureOut">
              <a:rPr lang="fr-FR" smtClean="0"/>
              <a:t>14/05/2017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1530487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548E32C-83E3-304D-A867-6ADB3C4DB259}" type="datetimeFigureOut">
              <a:rPr lang="fr-FR" smtClean="0"/>
              <a:t>14/05/2017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349297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A548E32C-83E3-304D-A867-6ADB3C4DB259}" type="datetimeFigureOut">
              <a:rPr lang="fr-FR" smtClean="0"/>
              <a:t>14/05/2017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1565569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8E32C-83E3-304D-A867-6ADB3C4DB259}" type="datetimeFigureOut">
              <a:rPr lang="fr-FR" smtClean="0"/>
              <a:t>14/05/2017</a:t>
            </a:fld>
            <a:endParaRPr lang="fr-FR"/>
          </a:p>
        </p:txBody>
      </p:sp>
      <p:sp>
        <p:nvSpPr>
          <p:cNvPr id="3" name="Footer Placeholder 2"/>
          <p:cNvSpPr>
            <a:spLocks noGrp="1"/>
          </p:cNvSpPr>
          <p:nvPr>
            <p:ph type="ftr" sz="quarter" idx="11"/>
          </p:nvPr>
        </p:nvSpPr>
        <p:spPr/>
        <p:txBody>
          <a:bodyPr/>
          <a:lstStyle/>
          <a:p>
            <a:endParaRPr lang="fr-F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1553397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fr-FR" smtClean="0"/>
              <a:t>Cliquez et modifiez le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A548E32C-83E3-304D-A867-6ADB3C4DB259}" type="datetimeFigureOut">
              <a:rPr lang="fr-FR" smtClean="0"/>
              <a:t>14/05/2017</a:t>
            </a:fld>
            <a:endParaRPr lang="fr-FR"/>
          </a:p>
        </p:txBody>
      </p:sp>
      <p:sp>
        <p:nvSpPr>
          <p:cNvPr id="6" name="Footer Placeholder 5"/>
          <p:cNvSpPr>
            <a:spLocks noGrp="1"/>
          </p:cNvSpPr>
          <p:nvPr>
            <p:ph type="ftr" sz="quarter" idx="11"/>
          </p:nvPr>
        </p:nvSpPr>
        <p:spPr/>
        <p:txBody>
          <a:bodyPr/>
          <a:lstStyle/>
          <a:p>
            <a:endParaRPr lang="fr-F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987690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A548E32C-83E3-304D-A867-6ADB3C4DB259}" type="datetimeFigureOut">
              <a:rPr lang="fr-FR" smtClean="0"/>
              <a:t>14/05/2017</a:t>
            </a:fld>
            <a:endParaRPr lang="fr-FR"/>
          </a:p>
        </p:txBody>
      </p:sp>
      <p:sp>
        <p:nvSpPr>
          <p:cNvPr id="6" name="Footer Placeholder 5"/>
          <p:cNvSpPr>
            <a:spLocks noGrp="1"/>
          </p:cNvSpPr>
          <p:nvPr>
            <p:ph type="ftr" sz="quarter" idx="11"/>
          </p:nvPr>
        </p:nvSpPr>
        <p:spPr/>
        <p:txBody>
          <a:bodyPr/>
          <a:lstStyle/>
          <a:p>
            <a:endParaRPr lang="fr-F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7C4084-A4AC-6E40-A8A7-E520F489ADE5}" type="slidenum">
              <a:rPr lang="fr-FR" smtClean="0"/>
              <a:t>‹#›</a:t>
            </a:fld>
            <a:endParaRPr lang="fr-FR"/>
          </a:p>
        </p:txBody>
      </p:sp>
    </p:spTree>
    <p:extLst>
      <p:ext uri="{BB962C8B-B14F-4D97-AF65-F5344CB8AC3E}">
        <p14:creationId xmlns:p14="http://schemas.microsoft.com/office/powerpoint/2010/main" val="719280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fr-FR" smtClean="0"/>
              <a:t>Cliquez et modifiez le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fr-F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548E32C-83E3-304D-A867-6ADB3C4DB259}" type="datetimeFigureOut">
              <a:rPr lang="fr-FR" smtClean="0"/>
              <a:t>14/05/2017</a:t>
            </a:fld>
            <a:endParaRPr lang="fr-FR"/>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A7C4084-A4AC-6E40-A8A7-E520F489ADE5}" type="slidenum">
              <a:rPr lang="fr-FR" smtClean="0"/>
              <a:t>‹#›</a:t>
            </a:fld>
            <a:endParaRPr lang="fr-FR"/>
          </a:p>
        </p:txBody>
      </p:sp>
    </p:spTree>
    <p:extLst>
      <p:ext uri="{BB962C8B-B14F-4D97-AF65-F5344CB8AC3E}">
        <p14:creationId xmlns:p14="http://schemas.microsoft.com/office/powerpoint/2010/main" val="150061183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as-sante.fr/portail/jcms/c_2570181/fr/fracture-du-col-femoral-apres-80-ans" TargetMode="External"/><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5" Type="http://schemas.openxmlformats.org/officeDocument/2006/relationships/image" Target="../media/image5.jpg"/><Relationship Id="rId6"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41703" y="1560494"/>
            <a:ext cx="8825658" cy="2677648"/>
          </a:xfrm>
        </p:spPr>
        <p:txBody>
          <a:bodyPr>
            <a:normAutofit fontScale="90000"/>
          </a:bodyPr>
          <a:lstStyle/>
          <a:p>
            <a:r>
              <a:rPr lang="en-GB" sz="4400" b="1" dirty="0" smtClean="0"/>
              <a:t>Influence du type de </a:t>
            </a:r>
            <a:r>
              <a:rPr lang="en-GB" sz="4400" b="1" dirty="0" err="1" smtClean="0"/>
              <a:t>traitement</a:t>
            </a:r>
            <a:r>
              <a:rPr lang="en-GB" sz="4400" b="1" dirty="0" smtClean="0"/>
              <a:t> </a:t>
            </a:r>
            <a:r>
              <a:rPr lang="en-GB" sz="4400" b="1" dirty="0" err="1" smtClean="0"/>
              <a:t>dans</a:t>
            </a:r>
            <a:r>
              <a:rPr lang="en-GB" sz="4400" b="1" dirty="0" smtClean="0"/>
              <a:t> les fractures intra </a:t>
            </a:r>
            <a:r>
              <a:rPr lang="en-GB" sz="4400" b="1" dirty="0" err="1" smtClean="0"/>
              <a:t>capsulaires</a:t>
            </a:r>
            <a:r>
              <a:rPr lang="en-GB" sz="4400" b="1" dirty="0" smtClean="0"/>
              <a:t> chez </a:t>
            </a:r>
            <a:r>
              <a:rPr lang="en-GB" sz="4400" b="1" dirty="0" err="1" smtClean="0"/>
              <a:t>l’octogénaire</a:t>
            </a:r>
            <a:r>
              <a:rPr lang="fr-FR" dirty="0"/>
              <a:t/>
            </a:r>
            <a:br>
              <a:rPr lang="fr-FR" dirty="0"/>
            </a:br>
            <a:endParaRPr lang="fr-FR" dirty="0"/>
          </a:p>
        </p:txBody>
      </p:sp>
      <p:sp>
        <p:nvSpPr>
          <p:cNvPr id="3" name="Sous-titre 2"/>
          <p:cNvSpPr>
            <a:spLocks noGrp="1"/>
          </p:cNvSpPr>
          <p:nvPr>
            <p:ph type="subTitle" idx="1"/>
          </p:nvPr>
        </p:nvSpPr>
        <p:spPr>
          <a:xfrm>
            <a:off x="2047461" y="4431955"/>
            <a:ext cx="9415668" cy="1069354"/>
          </a:xfrm>
        </p:spPr>
        <p:txBody>
          <a:bodyPr/>
          <a:lstStyle/>
          <a:p>
            <a:pPr algn="r"/>
            <a:r>
              <a:rPr lang="en-GB" b="1" dirty="0" err="1"/>
              <a:t>Massin</a:t>
            </a:r>
            <a:r>
              <a:rPr lang="en-GB" b="1" dirty="0"/>
              <a:t> P., Reina N., Rubens Duval B., </a:t>
            </a:r>
            <a:r>
              <a:rPr lang="en-GB" b="1" dirty="0" err="1"/>
              <a:t>Loubignac</a:t>
            </a:r>
            <a:r>
              <a:rPr lang="en-GB" b="1" dirty="0"/>
              <a:t> F., </a:t>
            </a:r>
            <a:r>
              <a:rPr lang="en-GB" b="1" dirty="0" err="1"/>
              <a:t>Bonnevialle</a:t>
            </a:r>
            <a:r>
              <a:rPr lang="en-GB" b="1" dirty="0"/>
              <a:t> P., Favier T</a:t>
            </a:r>
            <a:r>
              <a:rPr lang="en-GB" b="1" dirty="0" smtClean="0"/>
              <a:t>.</a:t>
            </a:r>
          </a:p>
          <a:p>
            <a:pPr algn="r"/>
            <a:r>
              <a:rPr lang="en-GB" b="1" i="1" dirty="0" smtClean="0"/>
              <a:t>French Society of Orthopaedic Surgery</a:t>
            </a:r>
            <a:endParaRPr lang="fr-FR" b="1" i="1" dirty="0"/>
          </a:p>
          <a:p>
            <a:pPr algn="r"/>
            <a:endParaRPr lang="fr-FR" i="1" dirty="0"/>
          </a:p>
        </p:txBody>
      </p:sp>
      <p:pic>
        <p:nvPicPr>
          <p:cNvPr id="4" name="Image 3" descr="Sans titre8.jpg"/>
          <p:cNvPicPr>
            <a:picLocks noChangeAspect="1"/>
          </p:cNvPicPr>
          <p:nvPr/>
        </p:nvPicPr>
        <p:blipFill>
          <a:blip r:embed="rId3"/>
          <a:stretch>
            <a:fillRect/>
          </a:stretch>
        </p:blipFill>
        <p:spPr>
          <a:xfrm>
            <a:off x="999780" y="4966632"/>
            <a:ext cx="1356766" cy="1243702"/>
          </a:xfrm>
          <a:prstGeom prst="rect">
            <a:avLst/>
          </a:prstGeom>
        </p:spPr>
      </p:pic>
    </p:spTree>
    <p:extLst>
      <p:ext uri="{BB962C8B-B14F-4D97-AF65-F5344CB8AC3E}">
        <p14:creationId xmlns:p14="http://schemas.microsoft.com/office/powerpoint/2010/main" val="878338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17416" y="859114"/>
            <a:ext cx="11224592" cy="247923"/>
          </a:xfrm>
        </p:spPr>
        <p:txBody>
          <a:bodyPr>
            <a:noAutofit/>
          </a:bodyPr>
          <a:lstStyle/>
          <a:p>
            <a:r>
              <a:rPr lang="fr-FR" dirty="0" smtClean="0"/>
              <a:t>Taux </a:t>
            </a:r>
            <a:r>
              <a:rPr lang="fr-FR" smtClean="0"/>
              <a:t>de complications </a:t>
            </a:r>
            <a:r>
              <a:rPr lang="fr-FR" dirty="0" smtClean="0"/>
              <a:t>à 6 mois</a:t>
            </a:r>
            <a:r>
              <a:rPr lang="fr-FR" dirty="0" smtClean="0"/>
              <a:t>: </a:t>
            </a:r>
            <a:r>
              <a:rPr lang="fr-FR" sz="3200" dirty="0" smtClean="0"/>
              <a:t>Analyse multivariée </a:t>
            </a:r>
            <a:r>
              <a:rPr lang="fr-FR" sz="4000" b="1" dirty="0"/>
              <a:t/>
            </a:r>
            <a:br>
              <a:rPr lang="fr-FR" sz="4000" b="1" dirty="0"/>
            </a:br>
            <a:endParaRPr lang="fr-FR" sz="4000" dirty="0"/>
          </a:p>
        </p:txBody>
      </p:sp>
      <p:graphicFrame>
        <p:nvGraphicFramePr>
          <p:cNvPr id="5" name="Tableau 4"/>
          <p:cNvGraphicFramePr>
            <a:graphicFrameLocks noGrp="1"/>
          </p:cNvGraphicFramePr>
          <p:nvPr>
            <p:extLst>
              <p:ext uri="{D42A27DB-BD31-4B8C-83A1-F6EECF244321}">
                <p14:modId xmlns:p14="http://schemas.microsoft.com/office/powerpoint/2010/main" val="718039327"/>
              </p:ext>
            </p:extLst>
          </p:nvPr>
        </p:nvGraphicFramePr>
        <p:xfrm>
          <a:off x="365154" y="3543085"/>
          <a:ext cx="8585616" cy="1039789"/>
        </p:xfrm>
        <a:graphic>
          <a:graphicData uri="http://schemas.openxmlformats.org/drawingml/2006/table">
            <a:tbl>
              <a:tblPr/>
              <a:tblGrid>
                <a:gridCol w="2664959"/>
                <a:gridCol w="1414170"/>
                <a:gridCol w="1414170"/>
                <a:gridCol w="1414170"/>
                <a:gridCol w="1678147"/>
              </a:tblGrid>
              <a:tr h="456693">
                <a:tc>
                  <a:txBody>
                    <a:bodyPr/>
                    <a:lstStyle/>
                    <a:p>
                      <a:pPr algn="l" fontAlgn="ctr"/>
                      <a:r>
                        <a:rPr lang="fr-FR" sz="1800" b="1" i="0" u="none" strike="noStrike" dirty="0" smtClean="0">
                          <a:solidFill>
                            <a:srgbClr val="000000"/>
                          </a:solidFill>
                          <a:latin typeface="+mn-lt"/>
                        </a:rPr>
                        <a:t>Variables</a:t>
                      </a:r>
                      <a:endParaRPr lang="fr-FR" sz="1800" b="1" i="0" u="none" strike="noStrike" dirty="0">
                        <a:solidFill>
                          <a:srgbClr val="000000"/>
                        </a:solidFill>
                        <a:latin typeface="+mn-lt"/>
                      </a:endParaRPr>
                    </a:p>
                  </a:txBody>
                  <a:tcPr marL="12047" marR="12047" marT="120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algn="ctr" fontAlgn="ctr"/>
                      <a:r>
                        <a:rPr lang="fr-FR" sz="1800" b="1" i="0" u="none" strike="noStrike" dirty="0" err="1" smtClean="0">
                          <a:solidFill>
                            <a:srgbClr val="000000"/>
                          </a:solidFill>
                          <a:latin typeface="+mn-lt"/>
                        </a:rPr>
                        <a:t>Odd</a:t>
                      </a:r>
                      <a:r>
                        <a:rPr lang="fr-FR" sz="1800" b="1" i="0" u="none" strike="noStrike" dirty="0" smtClean="0">
                          <a:solidFill>
                            <a:srgbClr val="000000"/>
                          </a:solidFill>
                          <a:latin typeface="+mn-lt"/>
                        </a:rPr>
                        <a:t> ratio</a:t>
                      </a:r>
                      <a:endParaRPr lang="fr-FR" sz="1800" b="1" i="0" u="none" strike="noStrike" dirty="0">
                        <a:solidFill>
                          <a:srgbClr val="000000"/>
                        </a:solidFill>
                        <a:latin typeface="+mn-lt"/>
                      </a:endParaRPr>
                    </a:p>
                  </a:txBody>
                  <a:tcPr marL="12047" marR="12047" marT="120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gridSpan="2">
                  <a:txBody>
                    <a:bodyPr/>
                    <a:lstStyle/>
                    <a:p>
                      <a:pPr algn="ctr" fontAlgn="ctr"/>
                      <a:r>
                        <a:rPr lang="fr-FR" sz="1800" b="1" i="0" u="none" strike="noStrike" dirty="0" smtClean="0">
                          <a:solidFill>
                            <a:srgbClr val="000000"/>
                          </a:solidFill>
                          <a:latin typeface="+mn-lt"/>
                        </a:rPr>
                        <a:t>95</a:t>
                      </a:r>
                      <a:r>
                        <a:rPr lang="fr-FR" sz="1800" b="1" i="0" u="none" strike="noStrike" dirty="0">
                          <a:solidFill>
                            <a:srgbClr val="000000"/>
                          </a:solidFill>
                          <a:latin typeface="+mn-lt"/>
                        </a:rPr>
                        <a:t>% </a:t>
                      </a:r>
                      <a:r>
                        <a:rPr lang="fr-FR" sz="1800" b="1" i="0" u="none" strike="noStrike" dirty="0" smtClean="0">
                          <a:solidFill>
                            <a:srgbClr val="000000"/>
                          </a:solidFill>
                          <a:latin typeface="+mn-lt"/>
                        </a:rPr>
                        <a:t>CI</a:t>
                      </a:r>
                      <a:endParaRPr lang="fr-FR" sz="1800" b="1" i="0" u="none" strike="noStrike" dirty="0">
                        <a:solidFill>
                          <a:srgbClr val="000000"/>
                        </a:solidFill>
                        <a:latin typeface="+mn-lt"/>
                      </a:endParaRPr>
                    </a:p>
                  </a:txBody>
                  <a:tcPr marL="12047" marR="12047" marT="120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hMerge="1">
                  <a:txBody>
                    <a:bodyPr/>
                    <a:lstStyle/>
                    <a:p>
                      <a:endParaRPr lang="fr-FR"/>
                    </a:p>
                  </a:txBody>
                  <a:tcPr/>
                </a:tc>
                <a:tc>
                  <a:txBody>
                    <a:bodyPr/>
                    <a:lstStyle/>
                    <a:p>
                      <a:pPr algn="ctr" fontAlgn="ctr"/>
                      <a:r>
                        <a:rPr lang="fr-FR" sz="1800" b="1" i="0" u="none" strike="noStrike" dirty="0" smtClean="0">
                          <a:solidFill>
                            <a:srgbClr val="000000"/>
                          </a:solidFill>
                          <a:latin typeface="+mn-lt"/>
                        </a:rPr>
                        <a:t>P value</a:t>
                      </a:r>
                      <a:endParaRPr lang="fr-FR" sz="1800" b="1" i="0" u="none" strike="noStrike" dirty="0">
                        <a:solidFill>
                          <a:srgbClr val="000000"/>
                        </a:solidFill>
                        <a:latin typeface="+mn-lt"/>
                      </a:endParaRPr>
                    </a:p>
                  </a:txBody>
                  <a:tcPr marL="12047" marR="12047" marT="120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r>
              <a:tr h="265044">
                <a:tc>
                  <a:txBody>
                    <a:bodyPr/>
                    <a:lstStyle/>
                    <a:p>
                      <a:pPr algn="l" fontAlgn="ctr"/>
                      <a:r>
                        <a:rPr lang="fr-FR" sz="1800" b="1" i="0" u="none" strike="noStrike" dirty="0" smtClean="0">
                          <a:solidFill>
                            <a:srgbClr val="000000"/>
                          </a:solidFill>
                          <a:latin typeface="+mn-lt"/>
                        </a:rPr>
                        <a:t>Fixation </a:t>
                      </a:r>
                      <a:r>
                        <a:rPr lang="fr-FR" sz="1800" b="1" i="0" u="none" strike="noStrike" dirty="0">
                          <a:solidFill>
                            <a:srgbClr val="000000"/>
                          </a:solidFill>
                          <a:latin typeface="+mn-lt"/>
                        </a:rPr>
                        <a:t>vs </a:t>
                      </a:r>
                      <a:r>
                        <a:rPr lang="fr-FR" sz="1800" b="1" i="0" u="none" strike="noStrike" dirty="0" smtClean="0">
                          <a:solidFill>
                            <a:srgbClr val="000000"/>
                          </a:solidFill>
                          <a:latin typeface="+mn-lt"/>
                        </a:rPr>
                        <a:t>Arthroplastie</a:t>
                      </a:r>
                      <a:endParaRPr lang="fr-FR" sz="1800" b="1" i="0" u="none" strike="noStrike" dirty="0">
                        <a:solidFill>
                          <a:srgbClr val="000000"/>
                        </a:solidFill>
                        <a:latin typeface="+mn-lt"/>
                      </a:endParaRPr>
                    </a:p>
                  </a:txBody>
                  <a:tcPr marL="12047" marR="12047" marT="120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fr-FR" sz="1800" b="0" i="0" u="none" strike="noStrike" dirty="0">
                          <a:latin typeface="+mn-lt"/>
                          <a:ea typeface="MS UI Gothic" panose="020B0600070205080204" pitchFamily="34" charset="-128"/>
                        </a:rPr>
                        <a:t>0.609</a:t>
                      </a:r>
                    </a:p>
                  </a:txBody>
                  <a:tcPr marL="12047" marR="12047" marT="120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latin typeface="+mn-lt"/>
                          <a:ea typeface="MS UI Gothic" panose="020B0600070205080204" pitchFamily="34" charset="-128"/>
                        </a:rPr>
                        <a:t>0.322</a:t>
                      </a:r>
                    </a:p>
                  </a:txBody>
                  <a:tcPr marL="12047" marR="12047" marT="120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latin typeface="+mn-lt"/>
                          <a:ea typeface="MS UI Gothic" panose="020B0600070205080204" pitchFamily="34" charset="-128"/>
                        </a:rPr>
                        <a:t>1.150</a:t>
                      </a:r>
                    </a:p>
                  </a:txBody>
                  <a:tcPr marL="12047" marR="12047" marT="120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latin typeface="+mn-lt"/>
                          <a:ea typeface="MS UI Gothic" panose="020B0600070205080204" pitchFamily="34" charset="-128"/>
                        </a:rPr>
                        <a:t>0.1264</a:t>
                      </a:r>
                    </a:p>
                  </a:txBody>
                  <a:tcPr marL="12047" marR="12047" marT="120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729">
                <a:tc>
                  <a:txBody>
                    <a:bodyPr/>
                    <a:lstStyle/>
                    <a:p>
                      <a:pPr algn="l" fontAlgn="b"/>
                      <a:r>
                        <a:rPr lang="fr-FR" sz="1800" b="1" i="0" u="none" strike="noStrike" dirty="0">
                          <a:latin typeface="+mn-lt"/>
                          <a:cs typeface="Times New Roman"/>
                        </a:rPr>
                        <a:t>Age</a:t>
                      </a:r>
                    </a:p>
                  </a:txBody>
                  <a:tcPr marL="12047" marR="12047" marT="120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305"/>
                    </a:solidFill>
                  </a:tcPr>
                </a:tc>
                <a:tc>
                  <a:txBody>
                    <a:bodyPr/>
                    <a:lstStyle/>
                    <a:p>
                      <a:pPr algn="ctr" fontAlgn="b"/>
                      <a:r>
                        <a:rPr lang="fr-FR" sz="1800" b="0" i="0" u="none" strike="noStrike" dirty="0">
                          <a:latin typeface="+mn-lt"/>
                          <a:ea typeface="MS PGothic" panose="020B0600070205080204" pitchFamily="34" charset="-128"/>
                        </a:rPr>
                        <a:t>1.042</a:t>
                      </a:r>
                    </a:p>
                  </a:txBody>
                  <a:tcPr marL="12047" marR="12047" marT="120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305"/>
                    </a:solidFill>
                  </a:tcPr>
                </a:tc>
                <a:tc>
                  <a:txBody>
                    <a:bodyPr/>
                    <a:lstStyle/>
                    <a:p>
                      <a:pPr algn="ctr" fontAlgn="b"/>
                      <a:r>
                        <a:rPr lang="fr-FR" sz="1800" b="0" i="0" u="none" strike="noStrike" dirty="0">
                          <a:latin typeface="+mn-lt"/>
                          <a:ea typeface="MS PGothic" panose="020B0600070205080204" pitchFamily="34" charset="-128"/>
                        </a:rPr>
                        <a:t>1.003</a:t>
                      </a:r>
                    </a:p>
                  </a:txBody>
                  <a:tcPr marL="12047" marR="12047" marT="120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305"/>
                    </a:solidFill>
                  </a:tcPr>
                </a:tc>
                <a:tc>
                  <a:txBody>
                    <a:bodyPr/>
                    <a:lstStyle/>
                    <a:p>
                      <a:pPr algn="ctr" fontAlgn="b"/>
                      <a:r>
                        <a:rPr lang="fr-FR" sz="1800" b="0" i="0" u="none" strike="noStrike" dirty="0">
                          <a:latin typeface="+mn-lt"/>
                          <a:ea typeface="MS PGothic" panose="020B0600070205080204" pitchFamily="34" charset="-128"/>
                        </a:rPr>
                        <a:t>1.082</a:t>
                      </a:r>
                    </a:p>
                  </a:txBody>
                  <a:tcPr marL="12047" marR="12047" marT="120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305"/>
                    </a:solidFill>
                  </a:tcPr>
                </a:tc>
                <a:tc>
                  <a:txBody>
                    <a:bodyPr/>
                    <a:lstStyle/>
                    <a:p>
                      <a:pPr algn="ctr" fontAlgn="b"/>
                      <a:r>
                        <a:rPr lang="fr-FR" sz="1800" b="1" i="0" u="none" strike="noStrike" dirty="0">
                          <a:latin typeface="+mn-lt"/>
                          <a:ea typeface="MS PGothic" panose="020B0600070205080204" pitchFamily="34" charset="-128"/>
                        </a:rPr>
                        <a:t>0.0347</a:t>
                      </a:r>
                    </a:p>
                  </a:txBody>
                  <a:tcPr marL="12047" marR="12047" marT="120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F305"/>
                    </a:solidFill>
                  </a:tcPr>
                </a:tc>
              </a:tr>
            </a:tbl>
          </a:graphicData>
        </a:graphic>
      </p:graphicFrame>
      <p:sp>
        <p:nvSpPr>
          <p:cNvPr id="9" name="ZoneTexte 8"/>
          <p:cNvSpPr txBox="1"/>
          <p:nvPr/>
        </p:nvSpPr>
        <p:spPr>
          <a:xfrm>
            <a:off x="365154" y="3067317"/>
            <a:ext cx="7924080" cy="369332"/>
          </a:xfrm>
          <a:prstGeom prst="rect">
            <a:avLst/>
          </a:prstGeom>
          <a:noFill/>
        </p:spPr>
        <p:txBody>
          <a:bodyPr wrap="square" rtlCol="0">
            <a:spAutoFit/>
          </a:bodyPr>
          <a:lstStyle/>
          <a:p>
            <a:r>
              <a:rPr lang="fr-FR" b="1" dirty="0" err="1" smtClean="0"/>
              <a:t>Détériotation</a:t>
            </a:r>
            <a:r>
              <a:rPr lang="fr-FR" b="1" dirty="0" smtClean="0"/>
              <a:t> de l’état nutritionnel (MNA </a:t>
            </a:r>
            <a:r>
              <a:rPr lang="fr-FR" b="1" dirty="0" smtClean="0"/>
              <a:t>score) </a:t>
            </a:r>
            <a:r>
              <a:rPr lang="fr-FR" b="1" dirty="0" smtClean="0"/>
              <a:t>da</a:t>
            </a:r>
            <a:r>
              <a:rPr lang="fr-FR" b="1" dirty="0" smtClean="0"/>
              <a:t>ns </a:t>
            </a:r>
            <a:r>
              <a:rPr lang="fr-FR" b="1" dirty="0" smtClean="0"/>
              <a:t>46% </a:t>
            </a:r>
            <a:r>
              <a:rPr lang="fr-FR" b="1" dirty="0" smtClean="0"/>
              <a:t>des</a:t>
            </a:r>
            <a:r>
              <a:rPr lang="fr-FR" b="1" dirty="0" smtClean="0"/>
              <a:t> cas</a:t>
            </a:r>
            <a:endParaRPr lang="fr-FR" b="1" dirty="0"/>
          </a:p>
        </p:txBody>
      </p:sp>
      <p:graphicFrame>
        <p:nvGraphicFramePr>
          <p:cNvPr id="11" name="Tableau 10"/>
          <p:cNvGraphicFramePr>
            <a:graphicFrameLocks noGrp="1"/>
          </p:cNvGraphicFramePr>
          <p:nvPr>
            <p:extLst>
              <p:ext uri="{D42A27DB-BD31-4B8C-83A1-F6EECF244321}">
                <p14:modId xmlns:p14="http://schemas.microsoft.com/office/powerpoint/2010/main" val="117627862"/>
              </p:ext>
            </p:extLst>
          </p:nvPr>
        </p:nvGraphicFramePr>
        <p:xfrm>
          <a:off x="895682" y="2360206"/>
          <a:ext cx="9858459" cy="486146"/>
        </p:xfrm>
        <a:graphic>
          <a:graphicData uri="http://schemas.openxmlformats.org/drawingml/2006/table">
            <a:tbl>
              <a:tblPr firstRow="1" bandRow="1">
                <a:tableStyleId>{5C22544A-7EE6-4342-B048-85BDC9FD1C3A}</a:tableStyleId>
              </a:tblPr>
              <a:tblGrid>
                <a:gridCol w="3576930"/>
                <a:gridCol w="2589937"/>
                <a:gridCol w="3691592"/>
              </a:tblGrid>
              <a:tr h="486146">
                <a:tc>
                  <a:txBody>
                    <a:bodyPr/>
                    <a:lstStyle/>
                    <a:p>
                      <a:pPr algn="l"/>
                      <a:r>
                        <a:rPr lang="fr-FR" sz="1800" b="1" dirty="0" smtClean="0">
                          <a:solidFill>
                            <a:schemeClr val="tx1"/>
                          </a:solidFill>
                        </a:rPr>
                        <a:t>Infection du site opératoire</a:t>
                      </a:r>
                      <a:endParaRPr lang="fr-FR" sz="1800" b="1" dirty="0">
                        <a:solidFill>
                          <a:schemeClr val="tx1"/>
                        </a:solidFill>
                      </a:endParaRPr>
                    </a:p>
                  </a:txBody>
                  <a:tcPr>
                    <a:solidFill>
                      <a:schemeClr val="bg1"/>
                    </a:solidFill>
                  </a:tcPr>
                </a:tc>
                <a:tc>
                  <a:txBody>
                    <a:bodyPr/>
                    <a:lstStyle/>
                    <a:p>
                      <a:pPr algn="ctr"/>
                      <a:r>
                        <a:rPr lang="fr-FR" sz="1800" b="1" dirty="0" smtClean="0"/>
                        <a:t>Fixation: 0</a:t>
                      </a:r>
                      <a:endParaRPr lang="fr-FR" sz="1800" b="1" dirty="0"/>
                    </a:p>
                  </a:txBody>
                  <a:tcPr/>
                </a:tc>
                <a:tc>
                  <a:txBody>
                    <a:bodyPr/>
                    <a:lstStyle/>
                    <a:p>
                      <a:pPr algn="ctr"/>
                      <a:r>
                        <a:rPr lang="fr-FR" sz="1800" b="1" dirty="0" smtClean="0"/>
                        <a:t>Arthroplastie: </a:t>
                      </a:r>
                      <a:r>
                        <a:rPr lang="fr-FR" sz="1800" b="1" dirty="0" smtClean="0"/>
                        <a:t>7</a:t>
                      </a:r>
                      <a:r>
                        <a:rPr lang="fr-FR" sz="1800" b="1" baseline="0" dirty="0" smtClean="0"/>
                        <a:t> </a:t>
                      </a:r>
                      <a:r>
                        <a:rPr lang="fr-FR" sz="1800" b="1" dirty="0" smtClean="0"/>
                        <a:t>(1,4%)</a:t>
                      </a:r>
                      <a:endParaRPr lang="fr-FR" sz="1800" b="1" dirty="0"/>
                    </a:p>
                  </a:txBody>
                  <a:tcPr/>
                </a:tc>
              </a:tr>
            </a:tbl>
          </a:graphicData>
        </a:graphic>
      </p:graphicFrame>
      <p:sp>
        <p:nvSpPr>
          <p:cNvPr id="12" name="ZoneTexte 11"/>
          <p:cNvSpPr txBox="1"/>
          <p:nvPr/>
        </p:nvSpPr>
        <p:spPr>
          <a:xfrm>
            <a:off x="8950770" y="4259709"/>
            <a:ext cx="3241230" cy="369332"/>
          </a:xfrm>
          <a:prstGeom prst="rect">
            <a:avLst/>
          </a:prstGeom>
          <a:noFill/>
        </p:spPr>
        <p:txBody>
          <a:bodyPr wrap="square" rtlCol="0">
            <a:spAutoFit/>
          </a:bodyPr>
          <a:lstStyle/>
          <a:p>
            <a:r>
              <a:rPr lang="fr-FR" dirty="0" smtClean="0"/>
              <a:t>Puissance </a:t>
            </a:r>
            <a:r>
              <a:rPr lang="fr-FR" smtClean="0"/>
              <a:t>Prédictive 65</a:t>
            </a:r>
            <a:r>
              <a:rPr lang="fr-FR" dirty="0" smtClean="0"/>
              <a:t>%</a:t>
            </a:r>
            <a:endParaRPr lang="fr-FR" dirty="0"/>
          </a:p>
        </p:txBody>
      </p:sp>
      <p:graphicFrame>
        <p:nvGraphicFramePr>
          <p:cNvPr id="13" name="Tableau 12"/>
          <p:cNvGraphicFramePr>
            <a:graphicFrameLocks noGrp="1"/>
          </p:cNvGraphicFramePr>
          <p:nvPr>
            <p:extLst>
              <p:ext uri="{D42A27DB-BD31-4B8C-83A1-F6EECF244321}">
                <p14:modId xmlns:p14="http://schemas.microsoft.com/office/powerpoint/2010/main" val="1875585735"/>
              </p:ext>
            </p:extLst>
          </p:nvPr>
        </p:nvGraphicFramePr>
        <p:xfrm>
          <a:off x="365154" y="5256498"/>
          <a:ext cx="8686799" cy="1354774"/>
        </p:xfrm>
        <a:graphic>
          <a:graphicData uri="http://schemas.openxmlformats.org/drawingml/2006/table">
            <a:tbl>
              <a:tblPr/>
              <a:tblGrid>
                <a:gridCol w="3068914"/>
                <a:gridCol w="1470847"/>
                <a:gridCol w="1795016"/>
                <a:gridCol w="901113"/>
                <a:gridCol w="1450909"/>
              </a:tblGrid>
              <a:tr h="383710">
                <a:tc>
                  <a:txBody>
                    <a:bodyPr/>
                    <a:lstStyle/>
                    <a:p>
                      <a:pPr algn="l" fontAlgn="ctr"/>
                      <a:r>
                        <a:rPr lang="fr-FR" sz="1800" b="1" i="0" u="none" strike="noStrike" dirty="0" smtClean="0">
                          <a:solidFill>
                            <a:srgbClr val="000000"/>
                          </a:solidFill>
                          <a:latin typeface="+mn-lt"/>
                        </a:rPr>
                        <a:t>Variables</a:t>
                      </a:r>
                      <a:endParaRPr lang="fr-FR" sz="1800" b="1" i="0" u="none" strike="noStrike" dirty="0">
                        <a:solidFill>
                          <a:srgbClr val="000000"/>
                        </a:solidFill>
                        <a:latin typeface="+mn-lt"/>
                      </a:endParaRP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ctr"/>
                      <a:r>
                        <a:rPr lang="fr-FR" sz="1800" b="1" i="0" u="none" strike="noStrike" dirty="0" err="1" smtClean="0">
                          <a:solidFill>
                            <a:srgbClr val="000000"/>
                          </a:solidFill>
                          <a:latin typeface="+mn-lt"/>
                        </a:rPr>
                        <a:t>Odd</a:t>
                      </a:r>
                      <a:r>
                        <a:rPr lang="fr-FR" sz="1800" b="1" i="0" u="none" strike="noStrike" dirty="0" smtClean="0">
                          <a:solidFill>
                            <a:srgbClr val="000000"/>
                          </a:solidFill>
                          <a:latin typeface="+mn-lt"/>
                        </a:rPr>
                        <a:t> Ratio</a:t>
                      </a:r>
                      <a:endParaRPr lang="fr-FR" sz="1800" b="1" i="0" u="none" strike="noStrike" dirty="0">
                        <a:solidFill>
                          <a:srgbClr val="000000"/>
                        </a:solidFill>
                        <a:latin typeface="+mn-lt"/>
                      </a:endParaRP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gridSpan="2">
                  <a:txBody>
                    <a:bodyPr/>
                    <a:lstStyle/>
                    <a:p>
                      <a:pPr algn="ctr" fontAlgn="ctr"/>
                      <a:r>
                        <a:rPr lang="fr-FR" sz="1800" b="1" i="0" u="none" strike="noStrike" dirty="0" smtClean="0">
                          <a:solidFill>
                            <a:srgbClr val="000000"/>
                          </a:solidFill>
                          <a:latin typeface="+mn-lt"/>
                        </a:rPr>
                        <a:t>Intervalle de confiance 95</a:t>
                      </a:r>
                      <a:r>
                        <a:rPr lang="fr-FR" sz="1800" b="1" i="0" u="none" strike="noStrike" dirty="0">
                          <a:solidFill>
                            <a:srgbClr val="000000"/>
                          </a:solidFill>
                          <a:latin typeface="+mn-lt"/>
                        </a:rPr>
                        <a:t>% </a:t>
                      </a: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fr-FR"/>
                    </a:p>
                  </a:txBody>
                  <a:tcPr/>
                </a:tc>
                <a:tc>
                  <a:txBody>
                    <a:bodyPr/>
                    <a:lstStyle/>
                    <a:p>
                      <a:pPr algn="ctr" fontAlgn="ctr"/>
                      <a:r>
                        <a:rPr lang="fr-FR" sz="1800" b="1" i="0" u="none" strike="noStrike" dirty="0" smtClean="0">
                          <a:solidFill>
                            <a:srgbClr val="000000"/>
                          </a:solidFill>
                          <a:latin typeface="+mn-lt"/>
                        </a:rPr>
                        <a:t>p</a:t>
                      </a:r>
                      <a:endParaRPr lang="fr-FR" sz="1800" b="1" i="0" u="none" strike="noStrike" dirty="0">
                        <a:solidFill>
                          <a:srgbClr val="000000"/>
                        </a:solidFill>
                        <a:latin typeface="+mn-lt"/>
                      </a:endParaRP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450574">
                <a:tc>
                  <a:txBody>
                    <a:bodyPr/>
                    <a:lstStyle/>
                    <a:p>
                      <a:pPr algn="l" fontAlgn="ctr"/>
                      <a:r>
                        <a:rPr lang="fr-FR" sz="1800" b="1" i="0" u="none" strike="noStrike" dirty="0" smtClean="0">
                          <a:solidFill>
                            <a:srgbClr val="000000"/>
                          </a:solidFill>
                          <a:latin typeface="+mn-lt"/>
                        </a:rPr>
                        <a:t>Prothèse </a:t>
                      </a:r>
                      <a:r>
                        <a:rPr lang="fr-FR" sz="1800" b="1" i="0" u="none" strike="noStrike" dirty="0">
                          <a:solidFill>
                            <a:srgbClr val="000000"/>
                          </a:solidFill>
                          <a:latin typeface="+mn-lt"/>
                        </a:rPr>
                        <a:t>vs Ostéosynthèse</a:t>
                      </a: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fr-FR" sz="1800" b="0" i="0" u="none" strike="noStrike" dirty="0">
                          <a:solidFill>
                            <a:srgbClr val="000000"/>
                          </a:solidFill>
                          <a:latin typeface="+mn-lt"/>
                        </a:rPr>
                        <a:t>1.247</a:t>
                      </a: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800" b="0" i="0" u="none" strike="noStrike" dirty="0">
                          <a:solidFill>
                            <a:srgbClr val="000000"/>
                          </a:solidFill>
                          <a:latin typeface="+mn-lt"/>
                        </a:rPr>
                        <a:t>0.285</a:t>
                      </a: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800" b="0" i="0" u="none" strike="noStrike" dirty="0">
                          <a:solidFill>
                            <a:srgbClr val="000000"/>
                          </a:solidFill>
                          <a:latin typeface="+mn-lt"/>
                        </a:rPr>
                        <a:t>5.461</a:t>
                      </a: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800" b="0" i="0" u="none" strike="noStrike" dirty="0">
                          <a:solidFill>
                            <a:srgbClr val="000000"/>
                          </a:solidFill>
                          <a:latin typeface="+mn-lt"/>
                        </a:rPr>
                        <a:t>0.7695</a:t>
                      </a: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4556">
                <a:tc>
                  <a:txBody>
                    <a:bodyPr/>
                    <a:lstStyle/>
                    <a:p>
                      <a:pPr algn="l" fontAlgn="ctr"/>
                      <a:r>
                        <a:rPr lang="fr-FR" sz="1800" b="1" i="0" u="none" strike="noStrike" dirty="0" smtClean="0">
                          <a:solidFill>
                            <a:srgbClr val="000000"/>
                          </a:solidFill>
                          <a:latin typeface="+mn-lt"/>
                        </a:rPr>
                        <a:t>Classe</a:t>
                      </a:r>
                      <a:r>
                        <a:rPr lang="fr-FR" sz="1800" b="1" i="0" u="none" strike="noStrike" baseline="0" dirty="0" smtClean="0">
                          <a:solidFill>
                            <a:srgbClr val="000000"/>
                          </a:solidFill>
                          <a:latin typeface="+mn-lt"/>
                        </a:rPr>
                        <a:t>  ASA</a:t>
                      </a:r>
                      <a:endParaRPr lang="fr-FR" sz="1800" b="1" i="0" u="none" strike="noStrike" dirty="0">
                        <a:solidFill>
                          <a:srgbClr val="000000"/>
                        </a:solidFill>
                        <a:latin typeface="+mn-lt"/>
                      </a:endParaRP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fr-FR" sz="1800" b="0" i="0" u="none" strike="noStrike">
                          <a:solidFill>
                            <a:srgbClr val="000000"/>
                          </a:solidFill>
                          <a:latin typeface="+mn-lt"/>
                        </a:rPr>
                        <a:t>1.714</a:t>
                      </a: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c>
                  <a:txBody>
                    <a:bodyPr/>
                    <a:lstStyle/>
                    <a:p>
                      <a:pPr algn="ctr" fontAlgn="ctr"/>
                      <a:r>
                        <a:rPr lang="fr-FR" sz="1800" b="0" i="0" u="none" strike="noStrike">
                          <a:solidFill>
                            <a:srgbClr val="000000"/>
                          </a:solidFill>
                          <a:latin typeface="+mn-lt"/>
                        </a:rPr>
                        <a:t>0.995</a:t>
                      </a: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c>
                  <a:txBody>
                    <a:bodyPr/>
                    <a:lstStyle/>
                    <a:p>
                      <a:pPr algn="ctr" fontAlgn="ctr"/>
                      <a:r>
                        <a:rPr lang="fr-FR" sz="1800" b="0" i="0" u="none" strike="noStrike" dirty="0">
                          <a:solidFill>
                            <a:srgbClr val="000000"/>
                          </a:solidFill>
                          <a:latin typeface="+mn-lt"/>
                        </a:rPr>
                        <a:t>2.954</a:t>
                      </a: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c>
                  <a:txBody>
                    <a:bodyPr/>
                    <a:lstStyle/>
                    <a:p>
                      <a:pPr algn="ctr" fontAlgn="ctr"/>
                      <a:r>
                        <a:rPr lang="fr-FR" sz="1800" b="1" i="0" u="none" strike="noStrike" dirty="0">
                          <a:solidFill>
                            <a:srgbClr val="000000"/>
                          </a:solidFill>
                          <a:latin typeface="+mn-lt"/>
                        </a:rPr>
                        <a:t>0.0523</a:t>
                      </a:r>
                    </a:p>
                  </a:txBody>
                  <a:tcPr marL="11004" marR="11004" marT="1100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r>
            </a:tbl>
          </a:graphicData>
        </a:graphic>
      </p:graphicFrame>
      <p:sp>
        <p:nvSpPr>
          <p:cNvPr id="14" name="ZoneTexte 13"/>
          <p:cNvSpPr txBox="1"/>
          <p:nvPr/>
        </p:nvSpPr>
        <p:spPr>
          <a:xfrm>
            <a:off x="365154" y="4731933"/>
            <a:ext cx="9474585" cy="369332"/>
          </a:xfrm>
          <a:prstGeom prst="rect">
            <a:avLst/>
          </a:prstGeom>
          <a:noFill/>
        </p:spPr>
        <p:txBody>
          <a:bodyPr wrap="square" rtlCol="0">
            <a:spAutoFit/>
          </a:bodyPr>
          <a:lstStyle/>
          <a:p>
            <a:r>
              <a:rPr lang="fr-FR" b="1" dirty="0" smtClean="0"/>
              <a:t>Révisions par échec mécanique (balayage, </a:t>
            </a:r>
            <a:r>
              <a:rPr lang="fr-FR" b="1" dirty="0" err="1" smtClean="0"/>
              <a:t>luxqtion</a:t>
            </a:r>
            <a:r>
              <a:rPr lang="fr-FR" b="1" dirty="0" smtClean="0"/>
              <a:t>, </a:t>
            </a:r>
            <a:r>
              <a:rPr lang="fr-FR" b="1" dirty="0" smtClean="0"/>
              <a:t>fracture, </a:t>
            </a:r>
            <a:r>
              <a:rPr lang="fr-FR" b="1" dirty="0" smtClean="0"/>
              <a:t>descellement)</a:t>
            </a:r>
            <a:endParaRPr lang="fr-FR" b="1" dirty="0"/>
          </a:p>
        </p:txBody>
      </p:sp>
      <p:graphicFrame>
        <p:nvGraphicFramePr>
          <p:cNvPr id="15" name="Tableau 14"/>
          <p:cNvGraphicFramePr>
            <a:graphicFrameLocks noGrp="1"/>
          </p:cNvGraphicFramePr>
          <p:nvPr>
            <p:extLst>
              <p:ext uri="{D42A27DB-BD31-4B8C-83A1-F6EECF244321}">
                <p14:modId xmlns:p14="http://schemas.microsoft.com/office/powerpoint/2010/main" val="961019124"/>
              </p:ext>
            </p:extLst>
          </p:nvPr>
        </p:nvGraphicFramePr>
        <p:xfrm>
          <a:off x="895682" y="1252117"/>
          <a:ext cx="10468060" cy="486146"/>
        </p:xfrm>
        <a:graphic>
          <a:graphicData uri="http://schemas.openxmlformats.org/drawingml/2006/table">
            <a:tbl>
              <a:tblPr firstRow="1" bandRow="1">
                <a:tableStyleId>{5C22544A-7EE6-4342-B048-85BDC9FD1C3A}</a:tableStyleId>
              </a:tblPr>
              <a:tblGrid>
                <a:gridCol w="2617015"/>
                <a:gridCol w="2617015"/>
                <a:gridCol w="3153436"/>
                <a:gridCol w="2080594"/>
              </a:tblGrid>
              <a:tr h="486146">
                <a:tc>
                  <a:txBody>
                    <a:bodyPr/>
                    <a:lstStyle/>
                    <a:p>
                      <a:pPr algn="l"/>
                      <a:r>
                        <a:rPr lang="fr-FR" sz="1800" b="1" dirty="0" smtClean="0">
                          <a:solidFill>
                            <a:schemeClr val="tx1"/>
                          </a:solidFill>
                        </a:rPr>
                        <a:t>Pertes</a:t>
                      </a:r>
                      <a:r>
                        <a:rPr lang="fr-FR" sz="1800" b="1" baseline="0" dirty="0" smtClean="0">
                          <a:solidFill>
                            <a:schemeClr val="tx1"/>
                          </a:solidFill>
                        </a:rPr>
                        <a:t> sanguines</a:t>
                      </a:r>
                      <a:endParaRPr lang="fr-FR" sz="1800" b="1" dirty="0">
                        <a:solidFill>
                          <a:schemeClr val="tx1"/>
                        </a:solidFill>
                      </a:endParaRPr>
                    </a:p>
                  </a:txBody>
                  <a:tcPr>
                    <a:solidFill>
                      <a:schemeClr val="bg1"/>
                    </a:solidFill>
                  </a:tcPr>
                </a:tc>
                <a:tc>
                  <a:txBody>
                    <a:bodyPr/>
                    <a:lstStyle/>
                    <a:p>
                      <a:pPr algn="ctr"/>
                      <a:r>
                        <a:rPr lang="fr-FR" sz="1800" b="1" dirty="0" smtClean="0"/>
                        <a:t>Fixation: </a:t>
                      </a:r>
                      <a:r>
                        <a:rPr lang="fr-FR" sz="1800" dirty="0" smtClean="0"/>
                        <a:t>201±165 ml </a:t>
                      </a:r>
                      <a:endParaRPr lang="fr-FR" sz="1800" b="1" dirty="0"/>
                    </a:p>
                  </a:txBody>
                  <a:tcPr/>
                </a:tc>
                <a:tc>
                  <a:txBody>
                    <a:bodyPr/>
                    <a:lstStyle/>
                    <a:p>
                      <a:pPr algn="ctr"/>
                      <a:r>
                        <a:rPr lang="fr-FR" sz="1800" b="1" dirty="0" err="1" smtClean="0"/>
                        <a:t>Arthroplasttie</a:t>
                      </a:r>
                      <a:r>
                        <a:rPr lang="fr-FR" sz="1800" b="1" dirty="0" smtClean="0"/>
                        <a:t>:</a:t>
                      </a:r>
                      <a:r>
                        <a:rPr lang="fr-FR" sz="1800" b="1" baseline="0" dirty="0" smtClean="0"/>
                        <a:t> </a:t>
                      </a:r>
                      <a:r>
                        <a:rPr lang="fr-FR" sz="1800" dirty="0" smtClean="0"/>
                        <a:t>311±197 </a:t>
                      </a:r>
                      <a:r>
                        <a:rPr lang="fr-FR" sz="1800" dirty="0" smtClean="0"/>
                        <a:t>ml </a:t>
                      </a:r>
                      <a:endParaRPr lang="fr-FR" sz="1800" b="1" dirty="0"/>
                    </a:p>
                  </a:txBody>
                  <a:tcPr/>
                </a:tc>
                <a:tc>
                  <a:txBody>
                    <a:bodyPr/>
                    <a:lstStyle/>
                    <a:p>
                      <a:pPr algn="ctr"/>
                      <a:r>
                        <a:rPr lang="fr-FR" sz="1800" b="1" dirty="0" smtClean="0"/>
                        <a:t>P&lt;0.0002</a:t>
                      </a:r>
                      <a:endParaRPr lang="fr-FR" sz="1800" b="1" dirty="0"/>
                    </a:p>
                  </a:txBody>
                  <a:tcPr/>
                </a:tc>
              </a:tr>
            </a:tbl>
          </a:graphicData>
        </a:graphic>
      </p:graphicFrame>
      <p:graphicFrame>
        <p:nvGraphicFramePr>
          <p:cNvPr id="16" name="Tableau 15"/>
          <p:cNvGraphicFramePr>
            <a:graphicFrameLocks noGrp="1"/>
          </p:cNvGraphicFramePr>
          <p:nvPr>
            <p:extLst>
              <p:ext uri="{D42A27DB-BD31-4B8C-83A1-F6EECF244321}">
                <p14:modId xmlns:p14="http://schemas.microsoft.com/office/powerpoint/2010/main" val="334287183"/>
              </p:ext>
            </p:extLst>
          </p:nvPr>
        </p:nvGraphicFramePr>
        <p:xfrm>
          <a:off x="895682" y="1859918"/>
          <a:ext cx="10468060" cy="486146"/>
        </p:xfrm>
        <a:graphic>
          <a:graphicData uri="http://schemas.openxmlformats.org/drawingml/2006/table">
            <a:tbl>
              <a:tblPr firstRow="1" bandRow="1">
                <a:tableStyleId>{5C22544A-7EE6-4342-B048-85BDC9FD1C3A}</a:tableStyleId>
              </a:tblPr>
              <a:tblGrid>
                <a:gridCol w="2617015"/>
                <a:gridCol w="2617015"/>
                <a:gridCol w="3173314"/>
                <a:gridCol w="2060716"/>
              </a:tblGrid>
              <a:tr h="486146">
                <a:tc>
                  <a:txBody>
                    <a:bodyPr/>
                    <a:lstStyle/>
                    <a:p>
                      <a:pPr algn="l"/>
                      <a:r>
                        <a:rPr lang="fr-FR" sz="1800" b="1" dirty="0" smtClean="0">
                          <a:solidFill>
                            <a:schemeClr val="tx1"/>
                          </a:solidFill>
                        </a:rPr>
                        <a:t>Taux de transfusions</a:t>
                      </a:r>
                      <a:endParaRPr lang="fr-FR" sz="1800" b="1" dirty="0">
                        <a:solidFill>
                          <a:schemeClr val="tx1"/>
                        </a:solidFill>
                      </a:endParaRPr>
                    </a:p>
                  </a:txBody>
                  <a:tcPr>
                    <a:solidFill>
                      <a:schemeClr val="bg1"/>
                    </a:solidFill>
                  </a:tcPr>
                </a:tc>
                <a:tc>
                  <a:txBody>
                    <a:bodyPr/>
                    <a:lstStyle/>
                    <a:p>
                      <a:pPr algn="ctr"/>
                      <a:r>
                        <a:rPr lang="fr-FR" sz="1800" b="1" dirty="0" smtClean="0"/>
                        <a:t>Fixation: </a:t>
                      </a:r>
                      <a:r>
                        <a:rPr lang="fr-FR" sz="1800" dirty="0" smtClean="0"/>
                        <a:t>25%</a:t>
                      </a:r>
                      <a:endParaRPr lang="fr-FR" sz="1800" b="1" dirty="0"/>
                    </a:p>
                  </a:txBody>
                  <a:tcPr/>
                </a:tc>
                <a:tc>
                  <a:txBody>
                    <a:bodyPr/>
                    <a:lstStyle/>
                    <a:p>
                      <a:pPr algn="ctr"/>
                      <a:r>
                        <a:rPr lang="fr-FR" sz="1800" b="1" dirty="0" smtClean="0"/>
                        <a:t>Arthroplastie:</a:t>
                      </a:r>
                      <a:r>
                        <a:rPr lang="fr-FR" sz="1800" b="1" baseline="0" dirty="0" smtClean="0"/>
                        <a:t> </a:t>
                      </a:r>
                      <a:r>
                        <a:rPr lang="fr-FR" sz="1800" dirty="0" smtClean="0"/>
                        <a:t>31%</a:t>
                      </a:r>
                      <a:endParaRPr lang="fr-FR" sz="1800" b="1" dirty="0"/>
                    </a:p>
                  </a:txBody>
                  <a:tcPr/>
                </a:tc>
                <a:tc>
                  <a:txBody>
                    <a:bodyPr/>
                    <a:lstStyle/>
                    <a:p>
                      <a:pPr algn="ctr"/>
                      <a:r>
                        <a:rPr lang="fr-FR" sz="1800" b="1" dirty="0" smtClean="0"/>
                        <a:t>N.S.</a:t>
                      </a:r>
                      <a:endParaRPr lang="fr-FR" sz="1800" b="1" dirty="0"/>
                    </a:p>
                  </a:txBody>
                  <a:tcPr/>
                </a:tc>
              </a:tr>
            </a:tbl>
          </a:graphicData>
        </a:graphic>
      </p:graphicFrame>
      <p:sp>
        <p:nvSpPr>
          <p:cNvPr id="17" name="ZoneTexte 16"/>
          <p:cNvSpPr txBox="1"/>
          <p:nvPr/>
        </p:nvSpPr>
        <p:spPr>
          <a:xfrm>
            <a:off x="9051953" y="6191430"/>
            <a:ext cx="3140047" cy="369332"/>
          </a:xfrm>
          <a:prstGeom prst="rect">
            <a:avLst/>
          </a:prstGeom>
          <a:noFill/>
        </p:spPr>
        <p:txBody>
          <a:bodyPr wrap="square" rtlCol="0">
            <a:spAutoFit/>
          </a:bodyPr>
          <a:lstStyle/>
          <a:p>
            <a:r>
              <a:rPr lang="fr-FR" dirty="0" smtClean="0"/>
              <a:t>Puissa</a:t>
            </a:r>
            <a:r>
              <a:rPr lang="fr-FR" dirty="0" smtClean="0"/>
              <a:t>nce </a:t>
            </a:r>
            <a:r>
              <a:rPr lang="fr-FR" dirty="0" smtClean="0"/>
              <a:t>Prédictive 60</a:t>
            </a:r>
            <a:r>
              <a:rPr lang="fr-FR" dirty="0" smtClean="0"/>
              <a:t>%</a:t>
            </a:r>
            <a:endParaRPr lang="fr-FR" dirty="0"/>
          </a:p>
        </p:txBody>
      </p:sp>
    </p:spTree>
    <p:extLst>
      <p:ext uri="{BB962C8B-B14F-4D97-AF65-F5344CB8AC3E}">
        <p14:creationId xmlns:p14="http://schemas.microsoft.com/office/powerpoint/2010/main" val="1323827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28788" y="380776"/>
            <a:ext cx="8042276" cy="753307"/>
          </a:xfrm>
        </p:spPr>
        <p:txBody>
          <a:bodyPr>
            <a:normAutofit fontScale="90000"/>
          </a:bodyPr>
          <a:lstStyle/>
          <a:p>
            <a:r>
              <a:rPr lang="fr-FR" sz="3600" dirty="0" smtClean="0"/>
              <a:t>Fonction à 6 mois: Analyse multivarié</a:t>
            </a:r>
            <a:r>
              <a:rPr lang="fr-FR" dirty="0" smtClean="0"/>
              <a:t>e</a:t>
            </a:r>
            <a:endParaRPr lang="fr-FR" sz="3600" dirty="0"/>
          </a:p>
        </p:txBody>
      </p:sp>
      <p:graphicFrame>
        <p:nvGraphicFramePr>
          <p:cNvPr id="5" name="Tableau 4"/>
          <p:cNvGraphicFramePr>
            <a:graphicFrameLocks noGrp="1"/>
          </p:cNvGraphicFramePr>
          <p:nvPr>
            <p:extLst>
              <p:ext uri="{D42A27DB-BD31-4B8C-83A1-F6EECF244321}">
                <p14:modId xmlns:p14="http://schemas.microsoft.com/office/powerpoint/2010/main" val="1291943349"/>
              </p:ext>
            </p:extLst>
          </p:nvPr>
        </p:nvGraphicFramePr>
        <p:xfrm>
          <a:off x="730030" y="1596628"/>
          <a:ext cx="8229598" cy="1557392"/>
        </p:xfrm>
        <a:graphic>
          <a:graphicData uri="http://schemas.openxmlformats.org/drawingml/2006/table">
            <a:tbl>
              <a:tblPr/>
              <a:tblGrid>
                <a:gridCol w="3571334"/>
                <a:gridCol w="1164566"/>
                <a:gridCol w="1164566"/>
                <a:gridCol w="1164566"/>
                <a:gridCol w="1164566"/>
              </a:tblGrid>
              <a:tr h="516310">
                <a:tc>
                  <a:txBody>
                    <a:bodyPr/>
                    <a:lstStyle/>
                    <a:p>
                      <a:pPr algn="ctr" fontAlgn="ctr"/>
                      <a:r>
                        <a:rPr lang="fr-FR" sz="1800" b="1" i="0" u="none" strike="noStrike" dirty="0" smtClean="0">
                          <a:solidFill>
                            <a:srgbClr val="000000"/>
                          </a:solidFill>
                          <a:latin typeface="Calibri"/>
                          <a:cs typeface="Calibri"/>
                        </a:rPr>
                        <a:t>Variables</a:t>
                      </a:r>
                      <a:endParaRPr lang="fr-FR" sz="1800" b="1" i="0" u="none" strike="noStrike" dirty="0">
                        <a:solidFill>
                          <a:srgbClr val="000000"/>
                        </a:solidFill>
                        <a:latin typeface="Calibri"/>
                        <a:cs typeface="Calibri"/>
                      </a:endParaRPr>
                    </a:p>
                  </a:txBody>
                  <a:tcPr marL="11502" marR="11502" marT="115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C0C0"/>
                    </a:solidFill>
                  </a:tcPr>
                </a:tc>
                <a:tc>
                  <a:txBody>
                    <a:bodyPr/>
                    <a:lstStyle/>
                    <a:p>
                      <a:pPr algn="ctr" fontAlgn="ctr"/>
                      <a:r>
                        <a:rPr lang="fr-FR" sz="1800" b="1" i="0" u="none" strike="noStrike" dirty="0" err="1" smtClean="0">
                          <a:solidFill>
                            <a:srgbClr val="000000"/>
                          </a:solidFill>
                          <a:latin typeface="Calibri"/>
                          <a:cs typeface="Calibri"/>
                        </a:rPr>
                        <a:t>Odd</a:t>
                      </a:r>
                      <a:r>
                        <a:rPr lang="fr-FR" sz="1800" b="1" i="0" u="none" strike="noStrike" dirty="0" smtClean="0">
                          <a:solidFill>
                            <a:srgbClr val="000000"/>
                          </a:solidFill>
                          <a:latin typeface="Calibri"/>
                          <a:cs typeface="Calibri"/>
                        </a:rPr>
                        <a:t> ratio</a:t>
                      </a:r>
                      <a:endParaRPr lang="fr-FR" sz="1800" b="1" i="0" u="none" strike="noStrike" dirty="0">
                        <a:solidFill>
                          <a:srgbClr val="000000"/>
                        </a:solidFill>
                        <a:latin typeface="Calibri"/>
                        <a:cs typeface="Calibri"/>
                      </a:endParaRPr>
                    </a:p>
                  </a:txBody>
                  <a:tcPr marL="11502" marR="11502" marT="115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C0C0"/>
                    </a:solidFill>
                  </a:tcPr>
                </a:tc>
                <a:tc gridSpan="2">
                  <a:txBody>
                    <a:bodyPr/>
                    <a:lstStyle/>
                    <a:p>
                      <a:pPr algn="ctr" fontAlgn="ctr"/>
                      <a:r>
                        <a:rPr lang="fr-FR" sz="1800" b="1" i="0" u="none" strike="noStrike" dirty="0" smtClean="0">
                          <a:solidFill>
                            <a:srgbClr val="000000"/>
                          </a:solidFill>
                          <a:latin typeface="Calibri"/>
                          <a:cs typeface="Calibri"/>
                        </a:rPr>
                        <a:t> 95% CI</a:t>
                      </a:r>
                      <a:endParaRPr lang="fr-FR" sz="1800" b="1" i="0" u="none" strike="noStrike" dirty="0">
                        <a:solidFill>
                          <a:srgbClr val="000000"/>
                        </a:solidFill>
                        <a:latin typeface="Calibri"/>
                        <a:cs typeface="Calibri"/>
                      </a:endParaRPr>
                    </a:p>
                  </a:txBody>
                  <a:tcPr marL="11502" marR="11502" marT="115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C0C0"/>
                    </a:solidFill>
                  </a:tcPr>
                </a:tc>
                <a:tc hMerge="1">
                  <a:txBody>
                    <a:bodyPr/>
                    <a:lstStyle/>
                    <a:p>
                      <a:endParaRPr lang="fr-FR"/>
                    </a:p>
                  </a:txBody>
                  <a:tcPr/>
                </a:tc>
                <a:tc>
                  <a:txBody>
                    <a:bodyPr/>
                    <a:lstStyle/>
                    <a:p>
                      <a:pPr algn="ctr" fontAlgn="ctr"/>
                      <a:r>
                        <a:rPr lang="fr-FR" sz="1800" b="1" i="0" u="none" strike="noStrike" dirty="0" smtClean="0">
                          <a:solidFill>
                            <a:srgbClr val="000000"/>
                          </a:solidFill>
                          <a:latin typeface="Calibri"/>
                          <a:cs typeface="Calibri"/>
                        </a:rPr>
                        <a:t> p value</a:t>
                      </a:r>
                      <a:endParaRPr lang="fr-FR" sz="1800" b="1" i="0" u="none" strike="noStrike" dirty="0">
                        <a:solidFill>
                          <a:srgbClr val="000000"/>
                        </a:solidFill>
                        <a:latin typeface="Calibri"/>
                        <a:cs typeface="Calibri"/>
                      </a:endParaRPr>
                    </a:p>
                  </a:txBody>
                  <a:tcPr marL="11502" marR="11502" marT="115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0C0C0"/>
                    </a:solidFill>
                  </a:tcPr>
                </a:tc>
              </a:tr>
              <a:tr h="570061">
                <a:tc>
                  <a:txBody>
                    <a:bodyPr/>
                    <a:lstStyle/>
                    <a:p>
                      <a:pPr algn="ctr" fontAlgn="b"/>
                      <a:r>
                        <a:rPr lang="fr-FR" sz="1800" b="0" i="0" u="none" strike="noStrike" dirty="0" smtClean="0">
                          <a:latin typeface="Calibri"/>
                          <a:cs typeface="Calibri"/>
                        </a:rPr>
                        <a:t>Fixation </a:t>
                      </a:r>
                      <a:r>
                        <a:rPr lang="fr-FR" sz="1800" b="0" i="0" u="none" strike="noStrike" dirty="0">
                          <a:latin typeface="Calibri"/>
                          <a:cs typeface="Calibri"/>
                        </a:rPr>
                        <a:t>vs </a:t>
                      </a:r>
                      <a:r>
                        <a:rPr lang="fr-FR" sz="1800" b="0" i="0" u="none" strike="noStrike" dirty="0" smtClean="0">
                          <a:latin typeface="Calibri"/>
                          <a:cs typeface="Calibri"/>
                        </a:rPr>
                        <a:t>Arthroplastie</a:t>
                      </a:r>
                      <a:endParaRPr lang="fr-FR" sz="1800" b="0" i="0" u="none" strike="noStrike" dirty="0">
                        <a:latin typeface="Calibri"/>
                        <a:cs typeface="Calibri"/>
                      </a:endParaRP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800" b="0" i="0" u="none" strike="noStrike" dirty="0">
                          <a:latin typeface="Calibri"/>
                          <a:cs typeface="Calibri"/>
                        </a:rPr>
                        <a:t>1.310</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800" b="0" i="0" u="none" strike="noStrike" dirty="0">
                          <a:latin typeface="Calibri"/>
                          <a:cs typeface="Calibri"/>
                        </a:rPr>
                        <a:t>0.569</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800" b="0" i="0" u="none" strike="noStrike" dirty="0">
                          <a:latin typeface="Calibri"/>
                          <a:cs typeface="Calibri"/>
                        </a:rPr>
                        <a:t>3.014</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800" b="0" i="0" u="none" strike="noStrike" dirty="0">
                          <a:latin typeface="Calibri"/>
                          <a:cs typeface="Calibri"/>
                        </a:rPr>
                        <a:t>0.5252</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71021">
                <a:tc>
                  <a:txBody>
                    <a:bodyPr/>
                    <a:lstStyle/>
                    <a:p>
                      <a:pPr algn="ctr" fontAlgn="b"/>
                      <a:r>
                        <a:rPr lang="fr-FR" sz="1800" b="0" i="0" u="none" strike="noStrike" dirty="0" smtClean="0">
                          <a:latin typeface="Calibri"/>
                          <a:cs typeface="Calibri"/>
                        </a:rPr>
                        <a:t>Parker </a:t>
                      </a:r>
                      <a:r>
                        <a:rPr lang="fr-FR" sz="1800" b="0" i="0" u="none" strike="noStrike" dirty="0" err="1" smtClean="0">
                          <a:latin typeface="Calibri"/>
                          <a:cs typeface="Calibri"/>
                        </a:rPr>
                        <a:t>Préop</a:t>
                      </a:r>
                      <a:endParaRPr lang="fr-FR" sz="1800" b="0" i="0" u="none" strike="noStrike" dirty="0">
                        <a:latin typeface="Calibri"/>
                        <a:cs typeface="Calibri"/>
                      </a:endParaRP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CF305"/>
                    </a:solidFill>
                  </a:tcPr>
                </a:tc>
                <a:tc>
                  <a:txBody>
                    <a:bodyPr/>
                    <a:lstStyle/>
                    <a:p>
                      <a:pPr algn="ctr" fontAlgn="b"/>
                      <a:r>
                        <a:rPr lang="fr-FR" sz="1800" b="0" i="0" u="none" strike="noStrike" dirty="0">
                          <a:latin typeface="Calibri"/>
                          <a:cs typeface="Calibri"/>
                        </a:rPr>
                        <a:t>0.861</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CF305"/>
                    </a:solidFill>
                  </a:tcPr>
                </a:tc>
                <a:tc>
                  <a:txBody>
                    <a:bodyPr/>
                    <a:lstStyle/>
                    <a:p>
                      <a:pPr algn="ctr" fontAlgn="b"/>
                      <a:r>
                        <a:rPr lang="fr-FR" sz="1800" b="0" i="0" u="none" strike="noStrike" dirty="0">
                          <a:latin typeface="Calibri"/>
                          <a:cs typeface="Calibri"/>
                        </a:rPr>
                        <a:t>0.763</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CF305"/>
                    </a:solidFill>
                  </a:tcPr>
                </a:tc>
                <a:tc>
                  <a:txBody>
                    <a:bodyPr/>
                    <a:lstStyle/>
                    <a:p>
                      <a:pPr algn="ctr" fontAlgn="b"/>
                      <a:r>
                        <a:rPr lang="fr-FR" sz="1800" b="0" i="0" u="none" strike="noStrike" dirty="0">
                          <a:latin typeface="Calibri"/>
                          <a:cs typeface="Calibri"/>
                        </a:rPr>
                        <a:t>0.970</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CF305"/>
                    </a:solidFill>
                  </a:tcPr>
                </a:tc>
                <a:tc>
                  <a:txBody>
                    <a:bodyPr/>
                    <a:lstStyle/>
                    <a:p>
                      <a:pPr algn="ctr" fontAlgn="b"/>
                      <a:r>
                        <a:rPr lang="fr-FR" sz="1800" b="0" i="0" u="none" strike="noStrike" dirty="0">
                          <a:latin typeface="Calibri"/>
                          <a:cs typeface="Calibri"/>
                        </a:rPr>
                        <a:t>0.0142</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CF305"/>
                    </a:solidFill>
                  </a:tcPr>
                </a:tc>
              </a:tr>
            </a:tbl>
          </a:graphicData>
        </a:graphic>
      </p:graphicFrame>
      <p:sp>
        <p:nvSpPr>
          <p:cNvPr id="2" name="ZoneTexte 1"/>
          <p:cNvSpPr txBox="1"/>
          <p:nvPr/>
        </p:nvSpPr>
        <p:spPr>
          <a:xfrm>
            <a:off x="730029" y="1180465"/>
            <a:ext cx="7941035" cy="369332"/>
          </a:xfrm>
          <a:prstGeom prst="rect">
            <a:avLst/>
          </a:prstGeom>
          <a:noFill/>
        </p:spPr>
        <p:txBody>
          <a:bodyPr wrap="square" rtlCol="0">
            <a:spAutoFit/>
          </a:bodyPr>
          <a:lstStyle/>
          <a:p>
            <a:r>
              <a:rPr lang="fr-FR" b="1" dirty="0" smtClean="0">
                <a:solidFill>
                  <a:schemeClr val="bg1"/>
                </a:solidFill>
              </a:rPr>
              <a:t>L’état de </a:t>
            </a:r>
            <a:r>
              <a:rPr lang="fr-FR" b="1" dirty="0">
                <a:solidFill>
                  <a:schemeClr val="bg1"/>
                </a:solidFill>
              </a:rPr>
              <a:t>dépendance (Katz) </a:t>
            </a:r>
            <a:r>
              <a:rPr lang="fr-FR" b="1" dirty="0" smtClean="0">
                <a:solidFill>
                  <a:schemeClr val="bg1"/>
                </a:solidFill>
              </a:rPr>
              <a:t> s’est </a:t>
            </a:r>
            <a:r>
              <a:rPr lang="fr-FR" b="1" dirty="0">
                <a:solidFill>
                  <a:schemeClr val="bg1"/>
                </a:solidFill>
              </a:rPr>
              <a:t>détérioré dans </a:t>
            </a:r>
            <a:r>
              <a:rPr lang="fr-FR" b="1" dirty="0" smtClean="0">
                <a:solidFill>
                  <a:schemeClr val="bg1"/>
                </a:solidFill>
              </a:rPr>
              <a:t>39</a:t>
            </a:r>
            <a:r>
              <a:rPr lang="fr-FR" b="1" dirty="0" smtClean="0">
                <a:solidFill>
                  <a:schemeClr val="bg1"/>
                </a:solidFill>
              </a:rPr>
              <a:t>% </a:t>
            </a:r>
            <a:r>
              <a:rPr lang="fr-FR" b="1" dirty="0" smtClean="0">
                <a:solidFill>
                  <a:schemeClr val="bg1"/>
                </a:solidFill>
              </a:rPr>
              <a:t>des cases</a:t>
            </a:r>
            <a:endParaRPr lang="fr-FR" b="1" dirty="0">
              <a:solidFill>
                <a:schemeClr val="bg1"/>
              </a:solidFill>
            </a:endParaRPr>
          </a:p>
        </p:txBody>
      </p:sp>
      <p:sp>
        <p:nvSpPr>
          <p:cNvPr id="6" name="ZoneTexte 5"/>
          <p:cNvSpPr txBox="1"/>
          <p:nvPr/>
        </p:nvSpPr>
        <p:spPr>
          <a:xfrm>
            <a:off x="8959628" y="2856324"/>
            <a:ext cx="2987207" cy="369332"/>
          </a:xfrm>
          <a:prstGeom prst="rect">
            <a:avLst/>
          </a:prstGeom>
          <a:noFill/>
        </p:spPr>
        <p:txBody>
          <a:bodyPr wrap="square" rtlCol="0">
            <a:spAutoFit/>
          </a:bodyPr>
          <a:lstStyle/>
          <a:p>
            <a:r>
              <a:rPr lang="fr-FR" smtClean="0"/>
              <a:t>Puissance </a:t>
            </a:r>
            <a:r>
              <a:rPr lang="fr-FR" dirty="0" err="1" smtClean="0"/>
              <a:t>Predictive</a:t>
            </a:r>
            <a:r>
              <a:rPr lang="fr-FR" dirty="0" smtClean="0"/>
              <a:t> 75</a:t>
            </a:r>
            <a:r>
              <a:rPr lang="fr-FR" dirty="0" smtClean="0"/>
              <a:t>%</a:t>
            </a:r>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1169537076"/>
              </p:ext>
            </p:extLst>
          </p:nvPr>
        </p:nvGraphicFramePr>
        <p:xfrm>
          <a:off x="730030" y="3957816"/>
          <a:ext cx="8229598" cy="2236179"/>
        </p:xfrm>
        <a:graphic>
          <a:graphicData uri="http://schemas.openxmlformats.org/drawingml/2006/table">
            <a:tbl>
              <a:tblPr/>
              <a:tblGrid>
                <a:gridCol w="3571334"/>
                <a:gridCol w="1164566"/>
                <a:gridCol w="1164566"/>
                <a:gridCol w="1164566"/>
                <a:gridCol w="1164566"/>
              </a:tblGrid>
              <a:tr h="598413">
                <a:tc>
                  <a:txBody>
                    <a:bodyPr/>
                    <a:lstStyle/>
                    <a:p>
                      <a:pPr algn="ctr" fontAlgn="ctr"/>
                      <a:r>
                        <a:rPr lang="fr-FR" sz="1800" b="1" i="0" u="none" strike="noStrike" dirty="0" smtClean="0">
                          <a:solidFill>
                            <a:srgbClr val="000000"/>
                          </a:solidFill>
                          <a:latin typeface="+mn-lt"/>
                        </a:rPr>
                        <a:t>Variables</a:t>
                      </a:r>
                      <a:endParaRPr lang="fr-FR" sz="1800" b="1" i="0" u="none" strike="noStrike" dirty="0">
                        <a:solidFill>
                          <a:srgbClr val="000000"/>
                        </a:solidFill>
                        <a:latin typeface="+mn-lt"/>
                      </a:endParaRP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fontAlgn="ctr"/>
                      <a:r>
                        <a:rPr lang="fr-FR" sz="1800" b="1" i="0" u="none" strike="noStrike" dirty="0" err="1" smtClean="0">
                          <a:solidFill>
                            <a:srgbClr val="000000"/>
                          </a:solidFill>
                          <a:latin typeface="+mn-lt"/>
                        </a:rPr>
                        <a:t>Odd</a:t>
                      </a:r>
                      <a:r>
                        <a:rPr lang="fr-FR" sz="1800" b="1" i="0" u="none" strike="noStrike" dirty="0" smtClean="0">
                          <a:solidFill>
                            <a:srgbClr val="000000"/>
                          </a:solidFill>
                          <a:latin typeface="+mn-lt"/>
                        </a:rPr>
                        <a:t> Ratio</a:t>
                      </a:r>
                      <a:endParaRPr lang="fr-FR" sz="1800" b="1" i="0" u="none" strike="noStrike" dirty="0">
                        <a:solidFill>
                          <a:srgbClr val="000000"/>
                        </a:solidFill>
                        <a:latin typeface="+mn-lt"/>
                      </a:endParaRP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99CC"/>
                    </a:solidFill>
                  </a:tcPr>
                </a:tc>
                <a:tc gridSpan="2">
                  <a:txBody>
                    <a:bodyPr/>
                    <a:lstStyle/>
                    <a:p>
                      <a:pPr algn="ctr" fontAlgn="ctr"/>
                      <a:r>
                        <a:rPr lang="fr-FR" sz="1800" b="1" i="0" u="none" strike="noStrike" dirty="0" smtClean="0">
                          <a:solidFill>
                            <a:srgbClr val="000000"/>
                          </a:solidFill>
                          <a:latin typeface="+mn-lt"/>
                        </a:rPr>
                        <a:t>IC 95% CI</a:t>
                      </a:r>
                      <a:endParaRPr lang="fr-FR" sz="1800" b="1" i="0" u="none" strike="noStrike" dirty="0">
                        <a:solidFill>
                          <a:srgbClr val="000000"/>
                        </a:solidFill>
                        <a:latin typeface="+mn-lt"/>
                      </a:endParaRPr>
                    </a:p>
                  </a:txBody>
                  <a:tcPr marL="11502" marR="11502" marT="1150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99CC"/>
                    </a:solidFill>
                  </a:tcPr>
                </a:tc>
                <a:tc hMerge="1">
                  <a:txBody>
                    <a:bodyPr/>
                    <a:lstStyle/>
                    <a:p>
                      <a:endParaRPr lang="fr-FR"/>
                    </a:p>
                  </a:txBody>
                  <a:tcPr/>
                </a:tc>
                <a:tc>
                  <a:txBody>
                    <a:bodyPr/>
                    <a:lstStyle/>
                    <a:p>
                      <a:pPr algn="ctr" fontAlgn="ctr"/>
                      <a:r>
                        <a:rPr lang="fr-FR" sz="1800" b="1" i="0" u="none" strike="noStrike" dirty="0" smtClean="0">
                          <a:solidFill>
                            <a:srgbClr val="000000"/>
                          </a:solidFill>
                          <a:latin typeface="+mn-lt"/>
                        </a:rPr>
                        <a:t>P value</a:t>
                      </a:r>
                      <a:endParaRPr lang="fr-FR" sz="1800" b="1" i="0" u="none" strike="noStrike" dirty="0">
                        <a:solidFill>
                          <a:srgbClr val="000000"/>
                        </a:solidFill>
                        <a:latin typeface="+mn-lt"/>
                      </a:endParaRPr>
                    </a:p>
                  </a:txBody>
                  <a:tcPr marL="11502" marR="11502" marT="11502"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99CC"/>
                    </a:solidFill>
                  </a:tcPr>
                </a:tc>
              </a:tr>
              <a:tr h="545922">
                <a:tc>
                  <a:txBody>
                    <a:bodyPr/>
                    <a:lstStyle/>
                    <a:p>
                      <a:pPr algn="ctr" fontAlgn="b"/>
                      <a:r>
                        <a:rPr lang="fr-FR" sz="1800" b="0" i="0" u="none" strike="noStrike" dirty="0" smtClean="0">
                          <a:solidFill>
                            <a:srgbClr val="000000"/>
                          </a:solidFill>
                          <a:latin typeface="+mn-lt"/>
                        </a:rPr>
                        <a:t>Prothèse </a:t>
                      </a:r>
                      <a:r>
                        <a:rPr lang="fr-FR" sz="1800" b="0" i="0" u="none" strike="noStrike" dirty="0">
                          <a:solidFill>
                            <a:srgbClr val="000000"/>
                          </a:solidFill>
                          <a:latin typeface="+mn-lt"/>
                        </a:rPr>
                        <a:t>vs Ostéosynthèse</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800" b="0" i="0" u="none" strike="noStrike" dirty="0">
                          <a:solidFill>
                            <a:srgbClr val="000000"/>
                          </a:solidFill>
                          <a:latin typeface="+mn-lt"/>
                        </a:rPr>
                        <a:t>1.085</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800" b="0" i="0" u="none" strike="noStrike" dirty="0">
                          <a:solidFill>
                            <a:srgbClr val="000000"/>
                          </a:solidFill>
                          <a:latin typeface="+mn-lt"/>
                        </a:rPr>
                        <a:t>0.571</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800" b="0" i="0" u="none" strike="noStrike" dirty="0">
                          <a:solidFill>
                            <a:srgbClr val="000000"/>
                          </a:solidFill>
                          <a:latin typeface="+mn-lt"/>
                        </a:rPr>
                        <a:t>2.062</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fr-FR" sz="1800" b="0" i="0" u="none" strike="noStrike">
                          <a:solidFill>
                            <a:srgbClr val="000000"/>
                          </a:solidFill>
                          <a:latin typeface="+mn-lt"/>
                        </a:rPr>
                        <a:t>0.8030</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45922">
                <a:tc>
                  <a:txBody>
                    <a:bodyPr/>
                    <a:lstStyle/>
                    <a:p>
                      <a:pPr algn="ctr" fontAlgn="b"/>
                      <a:r>
                        <a:rPr lang="fr-FR" sz="1800" b="0" i="0" u="none" strike="noStrike" dirty="0" smtClean="0">
                          <a:solidFill>
                            <a:srgbClr val="000000"/>
                          </a:solidFill>
                          <a:latin typeface="+mn-lt"/>
                        </a:rPr>
                        <a:t>Fracture déplacée</a:t>
                      </a:r>
                      <a:endParaRPr lang="fr-FR" sz="1800" b="0" i="0" u="none" strike="noStrike" dirty="0">
                        <a:solidFill>
                          <a:srgbClr val="000000"/>
                        </a:solidFill>
                        <a:latin typeface="+mn-lt"/>
                      </a:endParaRP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fr-FR" sz="1800" b="0" i="0" u="none" strike="noStrike" dirty="0">
                          <a:solidFill>
                            <a:srgbClr val="000000"/>
                          </a:solidFill>
                          <a:latin typeface="+mn-lt"/>
                        </a:rPr>
                        <a:t>2.232</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fr-FR" sz="1800" b="0" i="0" u="none" strike="noStrike" dirty="0">
                          <a:solidFill>
                            <a:srgbClr val="000000"/>
                          </a:solidFill>
                          <a:latin typeface="+mn-lt"/>
                        </a:rPr>
                        <a:t>0.996</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fr-FR" sz="1800" b="0" i="0" u="none" strike="noStrike" dirty="0">
                          <a:solidFill>
                            <a:srgbClr val="000000"/>
                          </a:solidFill>
                          <a:latin typeface="+mn-lt"/>
                        </a:rPr>
                        <a:t>5.005</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fr-FR" sz="1800" b="0" i="0" u="none" strike="noStrike" dirty="0">
                          <a:solidFill>
                            <a:srgbClr val="000000"/>
                          </a:solidFill>
                          <a:latin typeface="+mn-lt"/>
                        </a:rPr>
                        <a:t>0.0513</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545922">
                <a:tc>
                  <a:txBody>
                    <a:bodyPr/>
                    <a:lstStyle/>
                    <a:p>
                      <a:pPr algn="ctr" fontAlgn="b"/>
                      <a:r>
                        <a:rPr lang="fr-FR" sz="1800" b="0" i="0" u="none" strike="noStrike" dirty="0" smtClean="0">
                          <a:solidFill>
                            <a:srgbClr val="000000"/>
                          </a:solidFill>
                          <a:latin typeface="+mn-lt"/>
                        </a:rPr>
                        <a:t>MNA </a:t>
                      </a:r>
                      <a:r>
                        <a:rPr lang="fr-FR" sz="1800" b="0" i="0" u="none" strike="noStrike" dirty="0" err="1" smtClean="0">
                          <a:solidFill>
                            <a:srgbClr val="000000"/>
                          </a:solidFill>
                          <a:latin typeface="+mn-lt"/>
                        </a:rPr>
                        <a:t>preop</a:t>
                      </a:r>
                      <a:endParaRPr lang="fr-FR" sz="1800" b="0" i="0" u="none" strike="noStrike" dirty="0">
                        <a:solidFill>
                          <a:srgbClr val="000000"/>
                        </a:solidFill>
                        <a:latin typeface="+mn-lt"/>
                      </a:endParaRP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fr-FR" sz="1800" b="0" i="0" u="none" strike="noStrike" dirty="0">
                          <a:solidFill>
                            <a:srgbClr val="000000"/>
                          </a:solidFill>
                          <a:latin typeface="+mn-lt"/>
                        </a:rPr>
                        <a:t>1.065</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fr-FR" sz="1800" b="0" i="0" u="none" strike="noStrike" dirty="0">
                          <a:solidFill>
                            <a:srgbClr val="000000"/>
                          </a:solidFill>
                          <a:latin typeface="+mn-lt"/>
                        </a:rPr>
                        <a:t>0.998</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fr-FR" sz="1800" b="0" i="0" u="none" strike="noStrike" dirty="0">
                          <a:solidFill>
                            <a:srgbClr val="000000"/>
                          </a:solidFill>
                          <a:latin typeface="+mn-lt"/>
                        </a:rPr>
                        <a:t>1.137</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fontAlgn="b"/>
                      <a:r>
                        <a:rPr lang="fr-FR" sz="1800" b="0" i="0" u="none" strike="noStrike" dirty="0">
                          <a:solidFill>
                            <a:srgbClr val="000000"/>
                          </a:solidFill>
                          <a:latin typeface="+mn-lt"/>
                        </a:rPr>
                        <a:t>0.0584</a:t>
                      </a:r>
                    </a:p>
                  </a:txBody>
                  <a:tcPr marL="11502" marR="11502" marT="11502"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9" name="ZoneTexte 8"/>
          <p:cNvSpPr txBox="1"/>
          <p:nvPr/>
        </p:nvSpPr>
        <p:spPr>
          <a:xfrm>
            <a:off x="8959628" y="5723521"/>
            <a:ext cx="2987207" cy="369332"/>
          </a:xfrm>
          <a:prstGeom prst="rect">
            <a:avLst/>
          </a:prstGeom>
          <a:noFill/>
        </p:spPr>
        <p:txBody>
          <a:bodyPr wrap="square" rtlCol="0">
            <a:spAutoFit/>
          </a:bodyPr>
          <a:lstStyle/>
          <a:p>
            <a:r>
              <a:rPr lang="fr-FR" smtClean="0"/>
              <a:t>Puissance prédictive 69</a:t>
            </a:r>
            <a:r>
              <a:rPr lang="fr-FR" dirty="0" smtClean="0"/>
              <a:t>%</a:t>
            </a:r>
            <a:endParaRPr lang="fr-FR" dirty="0"/>
          </a:p>
        </p:txBody>
      </p:sp>
      <p:sp>
        <p:nvSpPr>
          <p:cNvPr id="10" name="ZoneTexte 9"/>
          <p:cNvSpPr txBox="1"/>
          <p:nvPr/>
        </p:nvSpPr>
        <p:spPr>
          <a:xfrm>
            <a:off x="730029" y="3431899"/>
            <a:ext cx="7241154" cy="369332"/>
          </a:xfrm>
          <a:prstGeom prst="rect">
            <a:avLst/>
          </a:prstGeom>
          <a:noFill/>
        </p:spPr>
        <p:txBody>
          <a:bodyPr wrap="square" rtlCol="0">
            <a:spAutoFit/>
          </a:bodyPr>
          <a:lstStyle/>
          <a:p>
            <a:r>
              <a:rPr lang="fr-FR" b="1" dirty="0" smtClean="0"/>
              <a:t>Perte d’autonomie (Parker</a:t>
            </a:r>
            <a:r>
              <a:rPr lang="fr-FR" b="1" dirty="0" smtClean="0"/>
              <a:t>): </a:t>
            </a:r>
            <a:r>
              <a:rPr lang="fr-FR" b="1" dirty="0" smtClean="0"/>
              <a:t>détérioration dans </a:t>
            </a:r>
            <a:r>
              <a:rPr lang="fr-FR" b="1" dirty="0" smtClean="0"/>
              <a:t>31% </a:t>
            </a:r>
            <a:r>
              <a:rPr lang="fr-FR" b="1" dirty="0" smtClean="0"/>
              <a:t>des cas </a:t>
            </a:r>
            <a:endParaRPr lang="fr-FR" b="1" dirty="0"/>
          </a:p>
        </p:txBody>
      </p:sp>
      <p:sp>
        <p:nvSpPr>
          <p:cNvPr id="3" name="ZoneTexte 2"/>
          <p:cNvSpPr txBox="1"/>
          <p:nvPr/>
        </p:nvSpPr>
        <p:spPr>
          <a:xfrm>
            <a:off x="730029" y="6361043"/>
            <a:ext cx="9765693" cy="369332"/>
          </a:xfrm>
          <a:prstGeom prst="rect">
            <a:avLst/>
          </a:prstGeom>
          <a:noFill/>
        </p:spPr>
        <p:txBody>
          <a:bodyPr wrap="square" rtlCol="0">
            <a:spAutoFit/>
          </a:bodyPr>
          <a:lstStyle/>
          <a:p>
            <a:r>
              <a:rPr lang="fr-FR" b="1" dirty="0" smtClean="0"/>
              <a:t>Perte de dépendance et d’autonomie étaient corrélées </a:t>
            </a:r>
            <a:r>
              <a:rPr lang="fr-FR" b="1" dirty="0" smtClean="0"/>
              <a:t>(r=0.6, p&lt;0.01)</a:t>
            </a:r>
            <a:endParaRPr lang="fr-FR" b="1" dirty="0"/>
          </a:p>
        </p:txBody>
      </p:sp>
    </p:spTree>
    <p:extLst>
      <p:ext uri="{BB962C8B-B14F-4D97-AF65-F5344CB8AC3E}">
        <p14:creationId xmlns:p14="http://schemas.microsoft.com/office/powerpoint/2010/main" val="502673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Conclusion </a:t>
            </a:r>
            <a:endParaRPr lang="fr-FR" b="1" dirty="0"/>
          </a:p>
        </p:txBody>
      </p:sp>
      <p:sp>
        <p:nvSpPr>
          <p:cNvPr id="3" name="Espace réservé du contenu 2"/>
          <p:cNvSpPr>
            <a:spLocks noGrp="1"/>
          </p:cNvSpPr>
          <p:nvPr>
            <p:ph idx="1"/>
          </p:nvPr>
        </p:nvSpPr>
        <p:spPr>
          <a:xfrm>
            <a:off x="1154954" y="2325205"/>
            <a:ext cx="10752124" cy="3416300"/>
          </a:xfrm>
        </p:spPr>
        <p:txBody>
          <a:bodyPr>
            <a:noAutofit/>
          </a:bodyPr>
          <a:lstStyle/>
          <a:p>
            <a:r>
              <a:rPr lang="en-GB" sz="2400" dirty="0" smtClean="0"/>
              <a:t>Le type de </a:t>
            </a:r>
            <a:r>
              <a:rPr lang="en-GB" sz="2400" dirty="0" err="1" smtClean="0"/>
              <a:t>traitement</a:t>
            </a:r>
            <a:r>
              <a:rPr lang="en-GB" sz="2400" dirty="0" smtClean="0"/>
              <a:t> </a:t>
            </a:r>
            <a:r>
              <a:rPr lang="en-GB" sz="2400" dirty="0" err="1" smtClean="0"/>
              <a:t>n’a</a:t>
            </a:r>
            <a:r>
              <a:rPr lang="en-GB" sz="2400" dirty="0" smtClean="0"/>
              <a:t> pas </a:t>
            </a:r>
            <a:r>
              <a:rPr lang="en-GB" sz="2400" dirty="0" err="1" smtClean="0"/>
              <a:t>influencé</a:t>
            </a:r>
            <a:r>
              <a:rPr lang="en-GB" sz="2400" dirty="0" smtClean="0"/>
              <a:t> les </a:t>
            </a:r>
            <a:r>
              <a:rPr lang="en-GB" sz="2400" dirty="0" err="1" smtClean="0"/>
              <a:t>taux</a:t>
            </a:r>
            <a:r>
              <a:rPr lang="en-GB" sz="2400" dirty="0" smtClean="0"/>
              <a:t> de </a:t>
            </a:r>
            <a:r>
              <a:rPr lang="en-GB" sz="2400" dirty="0" err="1" smtClean="0"/>
              <a:t>mortalité</a:t>
            </a:r>
            <a:r>
              <a:rPr lang="en-GB" sz="2400" dirty="0" smtClean="0"/>
              <a:t> </a:t>
            </a:r>
            <a:r>
              <a:rPr lang="en-GB" sz="2400" dirty="0" err="1" smtClean="0"/>
              <a:t>ou</a:t>
            </a:r>
            <a:r>
              <a:rPr lang="en-GB" sz="2400" dirty="0" smtClean="0"/>
              <a:t> de </a:t>
            </a:r>
            <a:r>
              <a:rPr lang="en-GB" sz="2400" dirty="0" err="1" smtClean="0"/>
              <a:t>morbidité</a:t>
            </a:r>
            <a:endParaRPr lang="en-GB" sz="2400" dirty="0" smtClean="0"/>
          </a:p>
          <a:p>
            <a:r>
              <a:rPr lang="en-GB" sz="2400" dirty="0" smtClean="0"/>
              <a:t>Les </a:t>
            </a:r>
            <a:r>
              <a:rPr lang="en-GB" sz="2400" dirty="0" err="1" smtClean="0"/>
              <a:t>pertes</a:t>
            </a:r>
            <a:r>
              <a:rPr lang="en-GB" sz="2400" dirty="0" smtClean="0"/>
              <a:t> </a:t>
            </a:r>
            <a:r>
              <a:rPr lang="en-GB" sz="2400" dirty="0" err="1" smtClean="0"/>
              <a:t>sanguines</a:t>
            </a:r>
            <a:r>
              <a:rPr lang="en-GB" sz="2400" dirty="0" smtClean="0"/>
              <a:t> </a:t>
            </a:r>
            <a:r>
              <a:rPr lang="en-GB" sz="2400" dirty="0" err="1" smtClean="0"/>
              <a:t>étaient</a:t>
            </a:r>
            <a:r>
              <a:rPr lang="en-GB" sz="2400" dirty="0" smtClean="0"/>
              <a:t> plus </a:t>
            </a:r>
            <a:r>
              <a:rPr lang="en-GB" sz="2400" dirty="0" err="1" smtClean="0"/>
              <a:t>élevées</a:t>
            </a:r>
            <a:r>
              <a:rPr lang="en-GB" sz="2400" dirty="0" smtClean="0"/>
              <a:t> </a:t>
            </a:r>
            <a:r>
              <a:rPr lang="en-GB" sz="2400" dirty="0" err="1" smtClean="0"/>
              <a:t>dans</a:t>
            </a:r>
            <a:r>
              <a:rPr lang="en-GB" sz="2400" dirty="0" smtClean="0"/>
              <a:t> le </a:t>
            </a:r>
            <a:r>
              <a:rPr lang="en-GB" sz="2400" dirty="0" err="1" smtClean="0"/>
              <a:t>groupe</a:t>
            </a:r>
            <a:r>
              <a:rPr lang="en-GB" sz="2400" dirty="0" smtClean="0"/>
              <a:t> des arthroplasties</a:t>
            </a:r>
            <a:endParaRPr lang="en-GB" sz="2400" dirty="0" smtClean="0"/>
          </a:p>
          <a:p>
            <a:r>
              <a:rPr lang="en-GB" sz="2400" dirty="0" err="1" smtClean="0"/>
              <a:t>L’ostéosynthèse</a:t>
            </a:r>
            <a:r>
              <a:rPr lang="en-GB" sz="2400" dirty="0" smtClean="0"/>
              <a:t> </a:t>
            </a:r>
            <a:r>
              <a:rPr lang="en-GB" sz="2400" dirty="0" err="1" smtClean="0"/>
              <a:t>donne</a:t>
            </a:r>
            <a:r>
              <a:rPr lang="en-GB" sz="2400" dirty="0" smtClean="0"/>
              <a:t> les </a:t>
            </a:r>
            <a:r>
              <a:rPr lang="en-GB" sz="2400" dirty="0" err="1" smtClean="0"/>
              <a:t>mêmes</a:t>
            </a:r>
            <a:r>
              <a:rPr lang="en-GB" sz="2400" dirty="0" smtClean="0"/>
              <a:t> </a:t>
            </a:r>
            <a:r>
              <a:rPr lang="en-GB" sz="2400" dirty="0" err="1" smtClean="0"/>
              <a:t>résultats</a:t>
            </a:r>
            <a:r>
              <a:rPr lang="en-GB" sz="2400" dirty="0" smtClean="0"/>
              <a:t> que les </a:t>
            </a:r>
            <a:r>
              <a:rPr lang="en-GB" sz="2400" dirty="0" err="1" smtClean="0"/>
              <a:t>prothèses</a:t>
            </a:r>
            <a:r>
              <a:rPr lang="en-GB" sz="2400" dirty="0" smtClean="0"/>
              <a:t> </a:t>
            </a:r>
            <a:r>
              <a:rPr lang="en-GB" sz="2400" dirty="0" err="1" smtClean="0"/>
              <a:t>dans</a:t>
            </a:r>
            <a:r>
              <a:rPr lang="en-GB" sz="2400" dirty="0" smtClean="0"/>
              <a:t> les fractures non </a:t>
            </a:r>
            <a:r>
              <a:rPr lang="en-GB" sz="2400" dirty="0" err="1" smtClean="0"/>
              <a:t>ou</a:t>
            </a:r>
            <a:r>
              <a:rPr lang="en-GB" sz="2400" dirty="0" smtClean="0"/>
              <a:t> </a:t>
            </a:r>
            <a:r>
              <a:rPr lang="en-GB" sz="2400" dirty="0" err="1" smtClean="0"/>
              <a:t>peu</a:t>
            </a:r>
            <a:r>
              <a:rPr lang="en-GB" sz="2400" dirty="0" smtClean="0"/>
              <a:t> </a:t>
            </a:r>
            <a:r>
              <a:rPr lang="en-GB" sz="2400" dirty="0" err="1" smtClean="0"/>
              <a:t>déplacées</a:t>
            </a:r>
            <a:r>
              <a:rPr lang="en-GB" sz="2400" dirty="0" smtClean="0"/>
              <a:t> avec un </a:t>
            </a:r>
            <a:r>
              <a:rPr lang="en-GB" sz="2400" dirty="0" err="1" smtClean="0"/>
              <a:t>risque</a:t>
            </a:r>
            <a:r>
              <a:rPr lang="en-GB" sz="2400" dirty="0" smtClean="0"/>
              <a:t> </a:t>
            </a:r>
            <a:r>
              <a:rPr lang="en-GB" sz="2400" dirty="0" err="1" smtClean="0"/>
              <a:t>infectieux</a:t>
            </a:r>
            <a:r>
              <a:rPr lang="en-GB" sz="2400" dirty="0" smtClean="0"/>
              <a:t> </a:t>
            </a:r>
            <a:r>
              <a:rPr lang="en-GB" sz="2400" dirty="0" err="1" smtClean="0"/>
              <a:t>moindre</a:t>
            </a:r>
            <a:endParaRPr lang="en-GB" sz="2400" dirty="0" smtClean="0"/>
          </a:p>
          <a:p>
            <a:r>
              <a:rPr lang="en-GB" sz="2400" dirty="0" smtClean="0"/>
              <a:t>Un </a:t>
            </a:r>
            <a:r>
              <a:rPr lang="en-GB" sz="2400" dirty="0" err="1" smtClean="0"/>
              <a:t>taux</a:t>
            </a:r>
            <a:r>
              <a:rPr lang="en-GB" sz="2400" dirty="0" smtClean="0"/>
              <a:t> d’ </a:t>
            </a:r>
            <a:r>
              <a:rPr lang="en-GB" sz="2400" dirty="0" err="1" smtClean="0"/>
              <a:t>hématocrite</a:t>
            </a:r>
            <a:r>
              <a:rPr lang="en-GB" sz="2400" dirty="0" smtClean="0"/>
              <a:t> </a:t>
            </a:r>
            <a:r>
              <a:rPr lang="en-GB" sz="2400" dirty="0" err="1" smtClean="0"/>
              <a:t>préopératoire</a:t>
            </a:r>
            <a:r>
              <a:rPr lang="en-GB" sz="2400" dirty="0" smtClean="0"/>
              <a:t> </a:t>
            </a:r>
            <a:r>
              <a:rPr lang="en-GB" sz="2400" dirty="0" err="1" smtClean="0"/>
              <a:t>inférieur</a:t>
            </a:r>
            <a:r>
              <a:rPr lang="en-GB" sz="2400" dirty="0" smtClean="0"/>
              <a:t> </a:t>
            </a:r>
            <a:r>
              <a:rPr lang="en-GB" sz="2400" dirty="0" err="1" smtClean="0"/>
              <a:t>à</a:t>
            </a:r>
            <a:r>
              <a:rPr lang="en-GB" sz="2400" dirty="0" smtClean="0"/>
              <a:t> 37% </a:t>
            </a:r>
            <a:r>
              <a:rPr lang="en-GB" sz="2400" dirty="0" err="1" smtClean="0"/>
              <a:t>est</a:t>
            </a:r>
            <a:r>
              <a:rPr lang="en-GB" sz="2400" dirty="0" smtClean="0"/>
              <a:t> de </a:t>
            </a:r>
            <a:r>
              <a:rPr lang="en-GB" sz="2400" dirty="0" err="1" smtClean="0"/>
              <a:t>mauvais</a:t>
            </a:r>
            <a:r>
              <a:rPr lang="en-GB" sz="2400" dirty="0" smtClean="0"/>
              <a:t> </a:t>
            </a:r>
            <a:r>
              <a:rPr lang="en-GB" sz="2400" dirty="0" err="1" smtClean="0"/>
              <a:t>pronostic</a:t>
            </a:r>
            <a:endParaRPr lang="en-GB" sz="2400" dirty="0" smtClean="0"/>
          </a:p>
          <a:p>
            <a:r>
              <a:rPr lang="en-GB" sz="2400" dirty="0" err="1" smtClean="0"/>
              <a:t>L’état</a:t>
            </a:r>
            <a:r>
              <a:rPr lang="en-GB" sz="2400" dirty="0" smtClean="0"/>
              <a:t> </a:t>
            </a:r>
            <a:r>
              <a:rPr lang="en-GB" sz="2400" dirty="0" err="1" smtClean="0"/>
              <a:t>nutrionnel</a:t>
            </a:r>
            <a:r>
              <a:rPr lang="en-GB" sz="2400" dirty="0" smtClean="0"/>
              <a:t> </a:t>
            </a:r>
            <a:r>
              <a:rPr lang="en-GB" sz="2400" dirty="0" err="1" smtClean="0"/>
              <a:t>s’est</a:t>
            </a:r>
            <a:r>
              <a:rPr lang="en-GB" sz="2400" dirty="0" smtClean="0"/>
              <a:t> </a:t>
            </a:r>
            <a:r>
              <a:rPr lang="en-GB" sz="2400" dirty="0" err="1" smtClean="0"/>
              <a:t>détérioré</a:t>
            </a:r>
            <a:r>
              <a:rPr lang="en-GB" sz="2400" dirty="0" smtClean="0"/>
              <a:t> </a:t>
            </a:r>
            <a:r>
              <a:rPr lang="en-GB" sz="2400" dirty="0" err="1" smtClean="0"/>
              <a:t>dans</a:t>
            </a:r>
            <a:r>
              <a:rPr lang="en-GB" sz="2400" dirty="0" smtClean="0"/>
              <a:t> </a:t>
            </a:r>
            <a:r>
              <a:rPr lang="en-GB" sz="2400" dirty="0" err="1" smtClean="0"/>
              <a:t>près</a:t>
            </a:r>
            <a:r>
              <a:rPr lang="en-GB" sz="2400" dirty="0" smtClean="0"/>
              <a:t> de la </a:t>
            </a:r>
            <a:r>
              <a:rPr lang="en-GB" sz="2400" dirty="0" err="1" smtClean="0"/>
              <a:t>moitié</a:t>
            </a:r>
            <a:r>
              <a:rPr lang="en-GB" sz="2400" dirty="0" smtClean="0"/>
              <a:t> des patients</a:t>
            </a:r>
            <a:endParaRPr lang="en-GB" sz="2400" dirty="0" smtClean="0"/>
          </a:p>
          <a:p>
            <a:endParaRPr lang="fr-FR" sz="3600" b="1" dirty="0"/>
          </a:p>
          <a:p>
            <a:endParaRPr lang="fr-FR" sz="3600" b="1" dirty="0"/>
          </a:p>
        </p:txBody>
      </p:sp>
    </p:spTree>
    <p:extLst>
      <p:ext uri="{BB962C8B-B14F-4D97-AF65-F5344CB8AC3E}">
        <p14:creationId xmlns:p14="http://schemas.microsoft.com/office/powerpoint/2010/main" val="1059456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Publications</a:t>
            </a:r>
            <a:endParaRPr lang="fr-FR" dirty="0"/>
          </a:p>
        </p:txBody>
      </p:sp>
      <p:sp>
        <p:nvSpPr>
          <p:cNvPr id="3" name="Espace réservé du contenu 2"/>
          <p:cNvSpPr>
            <a:spLocks noGrp="1"/>
          </p:cNvSpPr>
          <p:nvPr>
            <p:ph idx="1"/>
          </p:nvPr>
        </p:nvSpPr>
        <p:spPr>
          <a:xfrm>
            <a:off x="817023" y="2623377"/>
            <a:ext cx="10434072" cy="2962413"/>
          </a:xfrm>
        </p:spPr>
        <p:txBody>
          <a:bodyPr>
            <a:normAutofit fontScale="70000" lnSpcReduction="20000"/>
          </a:bodyPr>
          <a:lstStyle/>
          <a:p>
            <a:r>
              <a:rPr lang="fr-FR" sz="3100" b="1" dirty="0"/>
              <a:t>Reina N, </a:t>
            </a:r>
            <a:r>
              <a:rPr lang="fr-FR" sz="3100" b="1" dirty="0" err="1"/>
              <a:t>Bonnevialle</a:t>
            </a:r>
            <a:r>
              <a:rPr lang="fr-FR" sz="3100" b="1" dirty="0"/>
              <a:t> P, Rubens Duval B, Adam P, </a:t>
            </a:r>
            <a:r>
              <a:rPr lang="fr-FR" sz="3100" b="1" dirty="0" err="1"/>
              <a:t>Loubignac</a:t>
            </a:r>
            <a:r>
              <a:rPr lang="fr-FR" sz="3100" b="1" dirty="0"/>
              <a:t> F, Favier </a:t>
            </a:r>
            <a:r>
              <a:rPr lang="fr-FR" sz="3100" b="1" dirty="0" err="1"/>
              <a:t>T</a:t>
            </a:r>
            <a:r>
              <a:rPr lang="fr-FR" sz="3100" b="1" dirty="0"/>
              <a:t>, </a:t>
            </a:r>
            <a:r>
              <a:rPr lang="fr-FR" sz="3100" b="1" dirty="0" err="1"/>
              <a:t>Massin</a:t>
            </a:r>
            <a:r>
              <a:rPr lang="fr-FR" sz="3100" b="1" dirty="0"/>
              <a:t> P (2016). </a:t>
            </a:r>
            <a:r>
              <a:rPr lang="en-US" sz="3100" dirty="0"/>
              <a:t>Are they still some indications for the fixation of </a:t>
            </a:r>
            <a:r>
              <a:rPr lang="en-US" sz="3100" dirty="0" err="1"/>
              <a:t>intracapsular</a:t>
            </a:r>
            <a:r>
              <a:rPr lang="en-US" sz="3100" dirty="0"/>
              <a:t> fractures : a multivariate analysis of a prospective multicenter study.</a:t>
            </a:r>
            <a:r>
              <a:rPr lang="en-US" sz="3100" b="1" dirty="0"/>
              <a:t> </a:t>
            </a:r>
            <a:r>
              <a:rPr lang="fr-FR" sz="3100" b="1" i="1" dirty="0" err="1"/>
              <a:t>Orthop</a:t>
            </a:r>
            <a:r>
              <a:rPr lang="fr-FR" sz="3100" b="1" i="1" dirty="0"/>
              <a:t> </a:t>
            </a:r>
            <a:r>
              <a:rPr lang="fr-FR" sz="3100" b="1" i="1" dirty="0" err="1"/>
              <a:t>Traumatol</a:t>
            </a:r>
            <a:r>
              <a:rPr lang="fr-FR" sz="3100" b="1" i="1" dirty="0"/>
              <a:t> </a:t>
            </a:r>
            <a:r>
              <a:rPr lang="fr-FR" sz="3100" b="1" i="1" dirty="0" err="1"/>
              <a:t>Surg</a:t>
            </a:r>
            <a:r>
              <a:rPr lang="fr-FR" sz="3100" b="1" i="1" dirty="0"/>
              <a:t> </a:t>
            </a:r>
            <a:r>
              <a:rPr lang="fr-FR" sz="3100" b="1" i="1" dirty="0" err="1"/>
              <a:t>Res</a:t>
            </a:r>
            <a:r>
              <a:rPr lang="fr-FR" sz="3100" dirty="0"/>
              <a:t>. 2017;103(1):</a:t>
            </a:r>
            <a:r>
              <a:rPr lang="fr-FR" sz="3100" dirty="0" smtClean="0"/>
              <a:t>3-7</a:t>
            </a:r>
          </a:p>
          <a:p>
            <a:endParaRPr lang="fr-FR" sz="3100" dirty="0"/>
          </a:p>
          <a:p>
            <a:r>
              <a:rPr lang="fr-FR" sz="3100" b="1" dirty="0"/>
              <a:t>Duriez P., Devaux </a:t>
            </a:r>
            <a:r>
              <a:rPr lang="fr-FR" sz="3100" b="1" dirty="0" err="1"/>
              <a:t>T</a:t>
            </a:r>
            <a:r>
              <a:rPr lang="fr-FR" sz="3100" b="1" dirty="0"/>
              <a:t>., </a:t>
            </a:r>
            <a:r>
              <a:rPr lang="fr-FR" sz="3100" b="1" dirty="0" err="1"/>
              <a:t>Chantelot</a:t>
            </a:r>
            <a:r>
              <a:rPr lang="fr-FR" sz="3100" b="1" dirty="0"/>
              <a:t> C., Baudrier N, Mainard D, Favier </a:t>
            </a:r>
            <a:r>
              <a:rPr lang="fr-FR" sz="3100" b="1" dirty="0" err="1"/>
              <a:t>T</a:t>
            </a:r>
            <a:r>
              <a:rPr lang="fr-FR" sz="3100" b="1" dirty="0"/>
              <a:t>,</a:t>
            </a:r>
            <a:r>
              <a:rPr lang="fr-FR" sz="3100" dirty="0"/>
              <a:t> </a:t>
            </a:r>
            <a:r>
              <a:rPr lang="fr-FR" sz="3100" b="1" dirty="0" err="1" smtClean="0">
                <a:solidFill>
                  <a:schemeClr val="tx1"/>
                </a:solidFill>
              </a:rPr>
              <a:t>Massin</a:t>
            </a:r>
            <a:r>
              <a:rPr lang="fr-FR" sz="3100" b="1" dirty="0" smtClean="0">
                <a:solidFill>
                  <a:schemeClr val="tx1"/>
                </a:solidFill>
              </a:rPr>
              <a:t> P  </a:t>
            </a:r>
            <a:r>
              <a:rPr lang="fr-FR" sz="3100" b="1" dirty="0"/>
              <a:t>(2016).</a:t>
            </a:r>
            <a:r>
              <a:rPr lang="fr-FR" sz="3100" dirty="0"/>
              <a:t> </a:t>
            </a:r>
            <a:r>
              <a:rPr lang="en-US" sz="3100" dirty="0"/>
              <a:t>Is arthroplasty indicated in extra capsular fractures of the upper femur? A prospective multicenter trial. </a:t>
            </a:r>
            <a:r>
              <a:rPr lang="en-US" sz="3100" b="1" i="1" dirty="0" err="1"/>
              <a:t>Orthop</a:t>
            </a:r>
            <a:r>
              <a:rPr lang="en-US" sz="3100" b="1" i="1" dirty="0"/>
              <a:t> </a:t>
            </a:r>
            <a:r>
              <a:rPr lang="en-US" sz="3100" b="1" i="1" dirty="0" err="1"/>
              <a:t>Traumatol</a:t>
            </a:r>
            <a:r>
              <a:rPr lang="en-US" sz="3100" b="1" i="1" dirty="0"/>
              <a:t> </a:t>
            </a:r>
            <a:r>
              <a:rPr lang="en-US" sz="3100" b="1" i="1" dirty="0" err="1"/>
              <a:t>Surg</a:t>
            </a:r>
            <a:r>
              <a:rPr lang="en-US" sz="3100" b="1" i="1" dirty="0"/>
              <a:t> Res</a:t>
            </a:r>
            <a:r>
              <a:rPr lang="en-US" sz="3100" dirty="0"/>
              <a:t>. 102(6):</a:t>
            </a:r>
            <a:r>
              <a:rPr lang="en-US" sz="3100" dirty="0" smtClean="0"/>
              <a:t>689-94</a:t>
            </a:r>
            <a:endParaRPr lang="fr-FR" sz="3100" dirty="0"/>
          </a:p>
          <a:p>
            <a:endParaRPr lang="fr-FR" dirty="0"/>
          </a:p>
        </p:txBody>
      </p:sp>
    </p:spTree>
    <p:extLst>
      <p:ext uri="{BB962C8B-B14F-4D97-AF65-F5344CB8AC3E}">
        <p14:creationId xmlns:p14="http://schemas.microsoft.com/office/powerpoint/2010/main" val="123668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Conclusions Journal HAS</a:t>
            </a:r>
            <a:endParaRPr lang="fr-FR" dirty="0"/>
          </a:p>
        </p:txBody>
      </p:sp>
      <p:sp>
        <p:nvSpPr>
          <p:cNvPr id="3" name="Espace réservé du contenu 2"/>
          <p:cNvSpPr>
            <a:spLocks noGrp="1"/>
          </p:cNvSpPr>
          <p:nvPr>
            <p:ph idx="1"/>
          </p:nvPr>
        </p:nvSpPr>
        <p:spPr>
          <a:xfrm>
            <a:off x="1154954" y="2603500"/>
            <a:ext cx="10354559" cy="3416300"/>
          </a:xfrm>
          <a:solidFill>
            <a:schemeClr val="accent4">
              <a:lumMod val="75000"/>
            </a:schemeClr>
          </a:solidFill>
          <a:ln>
            <a:solidFill>
              <a:schemeClr val="tx1"/>
            </a:solidFill>
          </a:ln>
        </p:spPr>
        <p:txBody>
          <a:bodyPr>
            <a:normAutofit fontScale="92500"/>
          </a:bodyPr>
          <a:lstStyle/>
          <a:p>
            <a:r>
              <a:rPr lang="fr-FR" b="1" u="sng" dirty="0">
                <a:solidFill>
                  <a:schemeClr val="bg1"/>
                </a:solidFill>
              </a:rPr>
              <a:t>Fracture du col fémoral après 80 </a:t>
            </a:r>
            <a:r>
              <a:rPr lang="fr-FR" b="1" u="sng" dirty="0" smtClean="0">
                <a:solidFill>
                  <a:schemeClr val="bg1"/>
                </a:solidFill>
              </a:rPr>
              <a:t>ans, le 10.11.2015</a:t>
            </a:r>
            <a:endParaRPr lang="fr-FR" b="1" u="sng" dirty="0">
              <a:solidFill>
                <a:schemeClr val="bg1"/>
              </a:solidFill>
            </a:endParaRPr>
          </a:p>
          <a:p>
            <a:r>
              <a:rPr lang="fr-FR" u="sng" dirty="0">
                <a:solidFill>
                  <a:schemeClr val="tx1"/>
                </a:solidFill>
                <a:hlinkClick r:id="rId3"/>
              </a:rPr>
              <a:t>http://www.has-sante.fr/portail/jcms/c_2570181/fr/fracture-du-col-femoral-apres-80-ans</a:t>
            </a:r>
            <a:endParaRPr lang="fr-FR" dirty="0">
              <a:solidFill>
                <a:schemeClr val="tx1"/>
              </a:solidFill>
            </a:endParaRPr>
          </a:p>
          <a:p>
            <a:pPr algn="just"/>
            <a:r>
              <a:rPr lang="fr-FR" dirty="0">
                <a:solidFill>
                  <a:schemeClr val="bg1"/>
                </a:solidFill>
              </a:rPr>
              <a:t>L’indication du type de chirurgie n’est pas primordiale, au contraire de facteurs médicaux, incluant l’anémie et l’état nutritionnel préopératoires. L’amélioration du pronostic passe par une correction préalable des paramètres métaboliques, hémodynamiques et hydro électrolytiques, sans compromettre l’équilibre des fréquentes pathologies associées (diabète, Parkinson, ostéoporose avec son cortège de fractures). </a:t>
            </a:r>
            <a:endParaRPr lang="fr-FR" dirty="0" smtClean="0">
              <a:solidFill>
                <a:schemeClr val="bg1"/>
              </a:solidFill>
            </a:endParaRPr>
          </a:p>
          <a:p>
            <a:r>
              <a:rPr lang="fr-FR" dirty="0">
                <a:solidFill>
                  <a:schemeClr val="bg1"/>
                </a:solidFill>
              </a:rPr>
              <a:t>Le 10 novembre 2015</a:t>
            </a:r>
            <a:br>
              <a:rPr lang="fr-FR" dirty="0">
                <a:solidFill>
                  <a:schemeClr val="bg1"/>
                </a:solidFill>
              </a:rPr>
            </a:br>
            <a:r>
              <a:rPr lang="fr-FR" b="1" i="1" dirty="0">
                <a:solidFill>
                  <a:schemeClr val="bg1"/>
                </a:solidFill>
              </a:rPr>
              <a:t>Pr Philippe </a:t>
            </a:r>
            <a:r>
              <a:rPr lang="fr-FR" b="1" i="1" dirty="0" err="1">
                <a:solidFill>
                  <a:schemeClr val="bg1"/>
                </a:solidFill>
              </a:rPr>
              <a:t>Massin</a:t>
            </a:r>
            <a:r>
              <a:rPr lang="fr-FR" b="1" i="1" dirty="0">
                <a:solidFill>
                  <a:schemeClr val="bg1"/>
                </a:solidFill>
              </a:rPr>
              <a:t> – Chirurgie orthopédique et Traumatologie – Hôpital Bichat – Claude Bernard (Consultez la déclaration d’intérêt du Pr P. </a:t>
            </a:r>
            <a:r>
              <a:rPr lang="fr-FR" b="1" i="1" dirty="0" err="1">
                <a:solidFill>
                  <a:schemeClr val="bg1"/>
                </a:solidFill>
              </a:rPr>
              <a:t>Massin</a:t>
            </a:r>
            <a:r>
              <a:rPr lang="fr-FR" b="1" i="1" dirty="0">
                <a:solidFill>
                  <a:schemeClr val="bg1"/>
                </a:solidFill>
              </a:rPr>
              <a:t>)</a:t>
            </a:r>
            <a:r>
              <a:rPr lang="fr-FR" dirty="0">
                <a:solidFill>
                  <a:schemeClr val="bg1"/>
                </a:solidFill>
              </a:rPr>
              <a:t/>
            </a:r>
            <a:br>
              <a:rPr lang="fr-FR" dirty="0">
                <a:solidFill>
                  <a:schemeClr val="bg1"/>
                </a:solidFill>
              </a:rPr>
            </a:br>
            <a:r>
              <a:rPr lang="fr-FR" i="1" dirty="0">
                <a:solidFill>
                  <a:schemeClr val="bg1"/>
                </a:solidFill>
              </a:rPr>
              <a:t>Les propos tenus dans cet article sont sous la responsabilité de leur auteur</a:t>
            </a:r>
            <a:endParaRPr lang="fr-FR" dirty="0">
              <a:solidFill>
                <a:schemeClr val="bg1"/>
              </a:solidFill>
            </a:endParaRPr>
          </a:p>
          <a:p>
            <a:endParaRPr lang="fr-FR" dirty="0"/>
          </a:p>
        </p:txBody>
      </p:sp>
      <p:pic>
        <p:nvPicPr>
          <p:cNvPr id="4" name="Image 3" descr="http://www.has-sante.fr/portail/upload/docs/image/jpeg/2015-09/patient_equipe_medicale.jpg.associated/th-589x1500-patient_equipe_medicale.jpg.jpg"/>
          <p:cNvPicPr/>
          <p:nvPr/>
        </p:nvPicPr>
        <p:blipFill>
          <a:blip r:embed="rId4">
            <a:extLst>
              <a:ext uri="{28A0092B-C50C-407E-A947-70E740481C1C}">
                <a14:useLocalDpi xmlns:a14="http://schemas.microsoft.com/office/drawing/2010/main" val="0"/>
              </a:ext>
            </a:extLst>
          </a:blip>
          <a:srcRect/>
          <a:stretch>
            <a:fillRect/>
          </a:stretch>
        </p:blipFill>
        <p:spPr bwMode="auto">
          <a:xfrm>
            <a:off x="7414592" y="462066"/>
            <a:ext cx="4329112" cy="2428667"/>
          </a:xfrm>
          <a:prstGeom prst="rect">
            <a:avLst/>
          </a:prstGeom>
          <a:noFill/>
          <a:ln>
            <a:noFill/>
          </a:ln>
        </p:spPr>
      </p:pic>
    </p:spTree>
    <p:extLst>
      <p:ext uri="{BB962C8B-B14F-4D97-AF65-F5344CB8AC3E}">
        <p14:creationId xmlns:p14="http://schemas.microsoft.com/office/powerpoint/2010/main" val="1450325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4711" y="1226215"/>
            <a:ext cx="8761413" cy="728480"/>
          </a:xfrm>
        </p:spPr>
        <p:txBody>
          <a:bodyPr/>
          <a:lstStyle/>
          <a:p>
            <a:r>
              <a:rPr lang="fr-FR" dirty="0" smtClean="0"/>
              <a:t>Recommandations HAS: </a:t>
            </a:r>
            <a:r>
              <a:rPr lang="fr-FR" b="1" kern="0" dirty="0">
                <a:solidFill>
                  <a:schemeClr val="bg1"/>
                </a:solidFill>
                <a:latin typeface="Arial" charset="0"/>
              </a:rPr>
              <a:t>Chirurgie des fractures </a:t>
            </a:r>
            <a:r>
              <a:rPr lang="fr-FR" b="1" kern="0">
                <a:solidFill>
                  <a:schemeClr val="bg1"/>
                </a:solidFill>
                <a:latin typeface="Arial" charset="0"/>
              </a:rPr>
              <a:t>intra-capsulaire</a:t>
            </a:r>
            <a:r>
              <a:rPr lang="fr-FR" b="1" kern="1600">
                <a:solidFill>
                  <a:schemeClr val="bg1"/>
                </a:solidFill>
                <a:latin typeface="Arial" charset="0"/>
              </a:rPr>
              <a:t> </a:t>
            </a:r>
            <a:r>
              <a:rPr lang="fr-FR" b="1" kern="1600" smtClean="0">
                <a:solidFill>
                  <a:schemeClr val="bg1"/>
                </a:solidFill>
                <a:latin typeface="Arial" charset="0"/>
              </a:rPr>
              <a:t>(2016)</a:t>
            </a:r>
            <a:r>
              <a:rPr lang="fr-FR" b="1" kern="1600" dirty="0">
                <a:solidFill>
                  <a:srgbClr val="004489"/>
                </a:solidFill>
                <a:latin typeface="Arial" charset="0"/>
              </a:rPr>
              <a:t/>
            </a:r>
            <a:br>
              <a:rPr lang="fr-FR" b="1" kern="1600" dirty="0">
                <a:solidFill>
                  <a:srgbClr val="004489"/>
                </a:solidFill>
                <a:latin typeface="Arial" charset="0"/>
              </a:rPr>
            </a:br>
            <a:endParaRPr lang="fr-FR" dirty="0"/>
          </a:p>
        </p:txBody>
      </p:sp>
      <p:sp>
        <p:nvSpPr>
          <p:cNvPr id="4" name="AutoShape 124"/>
          <p:cNvSpPr>
            <a:spLocks noChangeArrowheads="1"/>
          </p:cNvSpPr>
          <p:nvPr/>
        </p:nvSpPr>
        <p:spPr bwMode="auto">
          <a:xfrm>
            <a:off x="874643" y="2312710"/>
            <a:ext cx="9939131" cy="4406141"/>
          </a:xfrm>
          <a:prstGeom prst="roundRect">
            <a:avLst>
              <a:gd name="adj" fmla="val 6269"/>
            </a:avLst>
          </a:prstGeom>
          <a:noFill/>
          <a:ln w="12700" algn="ctr">
            <a:solidFill>
              <a:srgbClr val="1F497D">
                <a:lumMod val="60000"/>
                <a:lumOff val="40000"/>
              </a:srgbClr>
            </a:solidFill>
            <a:round/>
            <a:headEnd/>
            <a:tailEnd/>
          </a:ln>
          <a:effectLst/>
          <a:extLst>
            <a:ext uri="{909E8E84-426E-40DD-AFC4-6F175D3DCCD1}">
              <a14:hiddenFill xmlns:a14="http://schemas.microsoft.com/office/drawing/2010/main">
                <a:solidFill>
                  <a:srgbClr val="FDD9B9"/>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600"/>
              </a:spcAft>
            </a:pPr>
            <a:r>
              <a:rPr lang="fr-FR" sz="3200" b="0" kern="1600" dirty="0" smtClean="0">
                <a:solidFill>
                  <a:srgbClr val="004489"/>
                </a:solidFill>
                <a:effectLst/>
                <a:latin typeface="Arial" charset="0"/>
              </a:rPr>
              <a:t>de </a:t>
            </a:r>
            <a:r>
              <a:rPr lang="fr-FR" sz="3200" b="0" kern="1600" dirty="0">
                <a:solidFill>
                  <a:srgbClr val="004489"/>
                </a:solidFill>
                <a:effectLst/>
                <a:latin typeface="Arial" charset="0"/>
              </a:rPr>
              <a:t>type Garden 1 et 2 </a:t>
            </a:r>
            <a:endParaRPr lang="fr-FR" sz="3600" b="1" kern="1600" dirty="0">
              <a:solidFill>
                <a:srgbClr val="004489"/>
              </a:solidFill>
              <a:effectLst/>
              <a:latin typeface="Arial" charset="0"/>
            </a:endParaRPr>
          </a:p>
          <a:p>
            <a:pPr marL="342900" lvl="0" indent="-342900" algn="just">
              <a:spcBef>
                <a:spcPts val="600"/>
              </a:spcBef>
              <a:spcAft>
                <a:spcPts val="600"/>
              </a:spcAft>
              <a:buClr>
                <a:srgbClr val="7090A4"/>
              </a:buClr>
              <a:buSzPts val="1000"/>
              <a:buFont typeface="Wingdings 3" charset="2"/>
              <a:buChar char=""/>
              <a:tabLst>
                <a:tab pos="269875" algn="l"/>
                <a:tab pos="228600" algn="l"/>
              </a:tabLst>
            </a:pPr>
            <a:r>
              <a:rPr lang="fr-FR" sz="1600" dirty="0">
                <a:effectLst/>
                <a:latin typeface="Arial" charset="0"/>
                <a:ea typeface="Times New Roman" charset="0"/>
                <a:cs typeface="Times New Roman" charset="0"/>
              </a:rPr>
              <a:t>Les données de la littérature ne permettent pas de conclure à la supériorité ou à l’infériorité d’une technique sur une autre : arthroplastie ou ostéosynthèse. Ces deux techniques peuvent donc être envisagées pour le traitement chirurgical de ces fractures.</a:t>
            </a:r>
            <a:endParaRPr lang="fr-FR" sz="2000" dirty="0">
              <a:effectLst/>
              <a:latin typeface="Arial" charset="0"/>
              <a:ea typeface="Times New Roman" charset="0"/>
              <a:cs typeface="Times New Roman" charset="0"/>
            </a:endParaRPr>
          </a:p>
          <a:p>
            <a:pPr marL="342900" lvl="0" indent="-342900" algn="just">
              <a:spcBef>
                <a:spcPts val="600"/>
              </a:spcBef>
              <a:spcAft>
                <a:spcPts val="600"/>
              </a:spcAft>
              <a:buClr>
                <a:srgbClr val="7090A4"/>
              </a:buClr>
              <a:buSzPts val="1000"/>
              <a:buFont typeface="Wingdings 3" charset="2"/>
              <a:buChar char=""/>
              <a:tabLst>
                <a:tab pos="269875" algn="l"/>
                <a:tab pos="228600" algn="l"/>
              </a:tabLst>
            </a:pPr>
            <a:r>
              <a:rPr lang="fr-FR" sz="1600" dirty="0">
                <a:effectLst/>
                <a:latin typeface="Arial" charset="0"/>
                <a:ea typeface="Times New Roman" charset="0"/>
                <a:cs typeface="Times New Roman" charset="0"/>
              </a:rPr>
              <a:t>Les consensus internationaux recommandent l’ostéosynthèse dans le traitement des fractures intra-capsulaires Garden 1 et 2 de l’extrémité proximale du fémur.</a:t>
            </a:r>
            <a:endParaRPr lang="fr-FR" sz="2000" dirty="0">
              <a:effectLst/>
              <a:latin typeface="Arial" charset="0"/>
              <a:ea typeface="Times New Roman" charset="0"/>
              <a:cs typeface="Times New Roman" charset="0"/>
            </a:endParaRPr>
          </a:p>
          <a:p>
            <a:pPr marL="342900" lvl="0" indent="-342900" algn="just">
              <a:spcBef>
                <a:spcPts val="600"/>
              </a:spcBef>
              <a:spcAft>
                <a:spcPts val="600"/>
              </a:spcAft>
              <a:buClr>
                <a:srgbClr val="7090A4"/>
              </a:buClr>
              <a:buSzPts val="1000"/>
              <a:buFont typeface="Wingdings 3" charset="2"/>
              <a:buChar char=""/>
              <a:tabLst>
                <a:tab pos="269875" algn="l"/>
                <a:tab pos="228600" algn="l"/>
              </a:tabLst>
            </a:pPr>
            <a:r>
              <a:rPr lang="fr-FR" sz="1600" dirty="0">
                <a:effectLst/>
                <a:latin typeface="Arial" charset="0"/>
                <a:ea typeface="Times New Roman" charset="0"/>
                <a:cs typeface="Times New Roman" charset="0"/>
              </a:rPr>
              <a:t>L’ostéosynthèse est recommandée dans le traitement des fractures intra-capsulaires (Garden 1 et 2) de l’extrémité proximale du fémur. Dans les cas où celle-ci ne peut pas être envisagée, une arthroplastie sera alors réalisée. Les raisons ayant motivé l’indication de l’arthroplastie devront être mentionnées dans le dossier médical du patient</a:t>
            </a:r>
            <a:r>
              <a:rPr lang="fr-FR" sz="1600" dirty="0" smtClean="0">
                <a:effectLst/>
                <a:latin typeface="Arial" charset="0"/>
                <a:ea typeface="Times New Roman" charset="0"/>
                <a:cs typeface="Times New Roman" charset="0"/>
              </a:rPr>
              <a:t>.</a:t>
            </a:r>
            <a:endParaRPr lang="fr-FR" sz="2000" dirty="0">
              <a:effectLst/>
              <a:latin typeface="Arial" charset="0"/>
              <a:ea typeface="Times New Roman" charset="0"/>
              <a:cs typeface="Times New Roman" charset="0"/>
            </a:endParaRPr>
          </a:p>
          <a:p>
            <a:pPr>
              <a:spcAft>
                <a:spcPts val="600"/>
              </a:spcAft>
            </a:pPr>
            <a:r>
              <a:rPr lang="fr-FR" sz="3200" b="0" kern="1600" dirty="0">
                <a:solidFill>
                  <a:srgbClr val="004489"/>
                </a:solidFill>
                <a:effectLst/>
                <a:latin typeface="Arial" charset="0"/>
              </a:rPr>
              <a:t>de type Garden 3 et 4</a:t>
            </a:r>
            <a:endParaRPr lang="fr-FR" sz="3600" b="1" kern="1600" dirty="0">
              <a:solidFill>
                <a:srgbClr val="004489"/>
              </a:solidFill>
              <a:effectLst/>
              <a:latin typeface="Arial" charset="0"/>
            </a:endParaRPr>
          </a:p>
          <a:p>
            <a:pPr marL="342900" lvl="0" indent="-342900" algn="just">
              <a:lnSpc>
                <a:spcPts val="1200"/>
              </a:lnSpc>
              <a:spcBef>
                <a:spcPts val="600"/>
              </a:spcBef>
              <a:spcAft>
                <a:spcPts val="600"/>
              </a:spcAft>
              <a:buClr>
                <a:srgbClr val="7090A4"/>
              </a:buClr>
              <a:buSzPts val="1000"/>
              <a:buFont typeface="Wingdings 3" charset="2"/>
              <a:buChar char=""/>
            </a:pPr>
            <a:r>
              <a:rPr lang="fr-FR" sz="2000" dirty="0" smtClean="0">
                <a:effectLst/>
                <a:latin typeface="Arial" charset="0"/>
                <a:ea typeface="Times New Roman" charset="0"/>
                <a:cs typeface="Times New Roman" charset="0"/>
              </a:rPr>
              <a:t>L’</a:t>
            </a:r>
            <a:r>
              <a:rPr lang="fr-FR" sz="1600" dirty="0" smtClean="0">
                <a:effectLst/>
                <a:latin typeface="Arial" charset="0"/>
                <a:ea typeface="Times New Roman" charset="0"/>
                <a:cs typeface="Times New Roman" charset="0"/>
              </a:rPr>
              <a:t>arthroplastie </a:t>
            </a:r>
            <a:r>
              <a:rPr lang="fr-FR" sz="1600" dirty="0">
                <a:effectLst/>
                <a:latin typeface="Arial" charset="0"/>
                <a:ea typeface="Times New Roman" charset="0"/>
                <a:cs typeface="Times New Roman" charset="0"/>
              </a:rPr>
              <a:t>est recommandée dans la chirurgie des fractures intra-capsulaire de type Garden 3 et 4</a:t>
            </a:r>
            <a:endParaRPr lang="fr-FR" sz="2000" dirty="0">
              <a:effectLst/>
              <a:latin typeface="Arial" charset="0"/>
              <a:ea typeface="Times New Roman" charset="0"/>
              <a:cs typeface="Times New Roman" charset="0"/>
            </a:endParaRPr>
          </a:p>
        </p:txBody>
      </p:sp>
    </p:spTree>
    <p:extLst>
      <p:ext uri="{BB962C8B-B14F-4D97-AF65-F5344CB8AC3E}">
        <p14:creationId xmlns:p14="http://schemas.microsoft.com/office/powerpoint/2010/main" val="1830281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749138"/>
            <a:ext cx="8761413" cy="1059784"/>
          </a:xfrm>
        </p:spPr>
        <p:txBody>
          <a:bodyPr/>
          <a:lstStyle/>
          <a:p>
            <a:r>
              <a:rPr lang="fr-FR" dirty="0" smtClean="0"/>
              <a:t>L’arthroplastie est indiquée dans les fractures intra capsulaires déplacées</a:t>
            </a:r>
            <a:endParaRPr lang="fr-FR" dirty="0"/>
          </a:p>
        </p:txBody>
      </p:sp>
      <p:sp>
        <p:nvSpPr>
          <p:cNvPr id="3" name="Espace réservé du contenu 2"/>
          <p:cNvSpPr>
            <a:spLocks noGrp="1"/>
          </p:cNvSpPr>
          <p:nvPr>
            <p:ph idx="1"/>
          </p:nvPr>
        </p:nvSpPr>
        <p:spPr>
          <a:xfrm>
            <a:off x="1154954" y="2702891"/>
            <a:ext cx="9996750" cy="2465457"/>
          </a:xfrm>
        </p:spPr>
        <p:txBody>
          <a:bodyPr>
            <a:normAutofit fontScale="77500" lnSpcReduction="20000"/>
          </a:bodyPr>
          <a:lstStyle/>
          <a:p>
            <a:pPr marL="342900" lvl="1" indent="-342900"/>
            <a:r>
              <a:rPr lang="en-US" altLang="x-none" sz="3200" dirty="0" err="1" smtClean="0"/>
              <a:t>Khani</a:t>
            </a:r>
            <a:r>
              <a:rPr lang="en-US" altLang="x-none" sz="3200" dirty="0" smtClean="0"/>
              <a:t> </a:t>
            </a:r>
            <a:r>
              <a:rPr lang="en-US" altLang="x-none" sz="3200" dirty="0"/>
              <a:t>et al (2001) : court </a:t>
            </a:r>
            <a:r>
              <a:rPr lang="en-US" altLang="x-none" sz="3200" dirty="0" err="1"/>
              <a:t>terme</a:t>
            </a:r>
            <a:r>
              <a:rPr lang="en-US" altLang="x-none" sz="3200" dirty="0"/>
              <a:t> (6mois- 1 an)</a:t>
            </a:r>
          </a:p>
          <a:p>
            <a:pPr lvl="2"/>
            <a:r>
              <a:rPr lang="en-US" altLang="x-none" sz="2200" b="1" dirty="0" smtClean="0"/>
              <a:t> </a:t>
            </a:r>
            <a:r>
              <a:rPr lang="en-US" altLang="x-none" sz="2800" dirty="0"/>
              <a:t>reprises </a:t>
            </a:r>
            <a:r>
              <a:rPr lang="en-US" altLang="x-none" sz="2800" dirty="0" err="1"/>
              <a:t>ostéosynthèse</a:t>
            </a:r>
            <a:r>
              <a:rPr lang="en-US" altLang="x-none" sz="2800" dirty="0"/>
              <a:t> : 15% (7 </a:t>
            </a:r>
            <a:r>
              <a:rPr lang="en-US" altLang="x-none" sz="2800" dirty="0" err="1"/>
              <a:t>nécroses</a:t>
            </a:r>
            <a:r>
              <a:rPr lang="en-US" altLang="x-none" sz="2800" dirty="0"/>
              <a:t> sur 38)</a:t>
            </a:r>
          </a:p>
          <a:p>
            <a:pPr lvl="2"/>
            <a:r>
              <a:rPr lang="en-US" altLang="x-none" sz="2800" dirty="0"/>
              <a:t>reprises </a:t>
            </a:r>
            <a:r>
              <a:rPr lang="en-US" altLang="x-none" sz="2800" dirty="0" err="1"/>
              <a:t>prothèses</a:t>
            </a:r>
            <a:r>
              <a:rPr lang="en-US" altLang="x-none" sz="2800" dirty="0"/>
              <a:t> : 16% (3 infections sur 31 patients)</a:t>
            </a:r>
          </a:p>
          <a:p>
            <a:pPr marL="342900" lvl="1" indent="-342900"/>
            <a:r>
              <a:rPr lang="en-US" altLang="x-none" sz="3200" dirty="0"/>
              <a:t>Skinner et al (1989) : court </a:t>
            </a:r>
            <a:r>
              <a:rPr lang="en-US" altLang="x-none" sz="3200" dirty="0" err="1"/>
              <a:t>terme</a:t>
            </a:r>
            <a:r>
              <a:rPr lang="en-US" altLang="x-none" sz="3200" dirty="0"/>
              <a:t> (1 an</a:t>
            </a:r>
            <a:r>
              <a:rPr lang="en-US" altLang="x-none" sz="3200" dirty="0" smtClean="0"/>
              <a:t>)</a:t>
            </a:r>
          </a:p>
          <a:p>
            <a:pPr lvl="2"/>
            <a:r>
              <a:rPr lang="en-US" altLang="x-none" sz="2800" dirty="0"/>
              <a:t>reprises </a:t>
            </a:r>
            <a:r>
              <a:rPr lang="en-US" altLang="x-none" sz="2800" dirty="0" err="1"/>
              <a:t>ostéosynthèse</a:t>
            </a:r>
            <a:r>
              <a:rPr lang="en-US" altLang="x-none" sz="2800" dirty="0"/>
              <a:t> : 25% (</a:t>
            </a:r>
            <a:r>
              <a:rPr lang="en-US" altLang="x-none" sz="2800" dirty="0" err="1"/>
              <a:t>nécroses</a:t>
            </a:r>
            <a:r>
              <a:rPr lang="en-US" altLang="x-none" sz="2800" dirty="0"/>
              <a:t>)</a:t>
            </a:r>
          </a:p>
          <a:p>
            <a:pPr lvl="2"/>
            <a:r>
              <a:rPr lang="en-US" altLang="x-none" sz="2800" dirty="0"/>
              <a:t>reprises </a:t>
            </a:r>
            <a:r>
              <a:rPr lang="en-US" altLang="x-none" sz="2800" dirty="0" err="1"/>
              <a:t>prothèses</a:t>
            </a:r>
            <a:r>
              <a:rPr lang="en-US" altLang="x-none" sz="2800" dirty="0"/>
              <a:t> : 12% </a:t>
            </a:r>
            <a:r>
              <a:rPr lang="en-US" altLang="x-none" sz="2800" dirty="0" err="1" smtClean="0"/>
              <a:t>luxations</a:t>
            </a:r>
            <a:endParaRPr lang="en-US" altLang="x-none" sz="3000" dirty="0"/>
          </a:p>
          <a:p>
            <a:pPr marL="342900" lvl="1" indent="-342900"/>
            <a:endParaRPr lang="en-US" altLang="x-none" sz="3200" dirty="0"/>
          </a:p>
          <a:p>
            <a:endParaRPr lang="en-US" altLang="x-none" sz="2200" b="1" dirty="0"/>
          </a:p>
        </p:txBody>
      </p:sp>
    </p:spTree>
    <p:extLst>
      <p:ext uri="{BB962C8B-B14F-4D97-AF65-F5344CB8AC3E}">
        <p14:creationId xmlns:p14="http://schemas.microsoft.com/office/powerpoint/2010/main" val="569607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L’arthroplastie est indiquée dans les fractures intra capsulaires déplacées</a:t>
            </a:r>
          </a:p>
        </p:txBody>
      </p:sp>
      <p:sp>
        <p:nvSpPr>
          <p:cNvPr id="3" name="Espace réservé du contenu 2"/>
          <p:cNvSpPr>
            <a:spLocks noGrp="1"/>
          </p:cNvSpPr>
          <p:nvPr>
            <p:ph idx="1"/>
          </p:nvPr>
        </p:nvSpPr>
        <p:spPr>
          <a:xfrm>
            <a:off x="397565" y="2603499"/>
            <a:ext cx="11032434" cy="3416300"/>
          </a:xfrm>
        </p:spPr>
        <p:txBody>
          <a:bodyPr>
            <a:normAutofit fontScale="85000" lnSpcReduction="20000"/>
          </a:bodyPr>
          <a:lstStyle/>
          <a:p>
            <a:pPr lvl="2">
              <a:lnSpc>
                <a:spcPct val="80000"/>
              </a:lnSpc>
            </a:pPr>
            <a:r>
              <a:rPr lang="en-US" altLang="x-none" sz="2800" dirty="0" smtClean="0"/>
              <a:t>Meta analyses Lu </a:t>
            </a:r>
            <a:r>
              <a:rPr lang="en-US" altLang="x-none" sz="2800" dirty="0"/>
              <a:t>Yao et al (1994) : fractures intra-</a:t>
            </a:r>
            <a:r>
              <a:rPr lang="en-US" altLang="x-none" sz="2800" dirty="0" err="1"/>
              <a:t>capsulaires</a:t>
            </a:r>
            <a:r>
              <a:rPr lang="en-US" altLang="x-none" sz="2800" dirty="0"/>
              <a:t> </a:t>
            </a:r>
            <a:r>
              <a:rPr lang="en-US" altLang="x-none" sz="2800" dirty="0" err="1"/>
              <a:t>déplacées</a:t>
            </a:r>
            <a:endParaRPr lang="en-US" altLang="x-none" sz="2800" dirty="0"/>
          </a:p>
          <a:p>
            <a:pPr lvl="3">
              <a:lnSpc>
                <a:spcPct val="80000"/>
              </a:lnSpc>
            </a:pPr>
            <a:r>
              <a:rPr lang="en-US" altLang="x-none" sz="2600" dirty="0" err="1" smtClean="0"/>
              <a:t>Ostéosynthèse</a:t>
            </a:r>
            <a:r>
              <a:rPr lang="en-US" altLang="x-none" sz="2600" dirty="0" smtClean="0"/>
              <a:t> </a:t>
            </a:r>
            <a:r>
              <a:rPr lang="en-US" altLang="x-none" sz="2600" dirty="0"/>
              <a:t>:	</a:t>
            </a:r>
          </a:p>
          <a:p>
            <a:pPr lvl="4">
              <a:lnSpc>
                <a:spcPct val="80000"/>
              </a:lnSpc>
            </a:pPr>
            <a:r>
              <a:rPr lang="en-US" altLang="x-none" sz="2400" dirty="0"/>
              <a:t>33% de </a:t>
            </a:r>
            <a:r>
              <a:rPr lang="en-US" altLang="x-none" sz="2400" dirty="0" err="1"/>
              <a:t>pseudarthroses</a:t>
            </a:r>
            <a:endParaRPr lang="en-US" altLang="x-none" sz="2400" dirty="0"/>
          </a:p>
          <a:p>
            <a:pPr lvl="4">
              <a:lnSpc>
                <a:spcPct val="80000"/>
              </a:lnSpc>
            </a:pPr>
            <a:r>
              <a:rPr lang="en-US" altLang="x-none" sz="2400" dirty="0"/>
              <a:t>16% de </a:t>
            </a:r>
            <a:r>
              <a:rPr lang="en-US" altLang="x-none" sz="2400" dirty="0" err="1"/>
              <a:t>nécroses</a:t>
            </a:r>
            <a:endParaRPr lang="en-US" altLang="x-none" sz="2400" dirty="0"/>
          </a:p>
          <a:p>
            <a:pPr lvl="4">
              <a:lnSpc>
                <a:spcPct val="80000"/>
              </a:lnSpc>
            </a:pPr>
            <a:r>
              <a:rPr lang="en-US" altLang="x-none" sz="2400" dirty="0"/>
              <a:t>1,3% </a:t>
            </a:r>
            <a:r>
              <a:rPr lang="en-US" altLang="x-none" sz="2400" dirty="0" err="1"/>
              <a:t>d’infections</a:t>
            </a:r>
            <a:r>
              <a:rPr lang="en-US" altLang="x-none" sz="2400" dirty="0"/>
              <a:t> </a:t>
            </a:r>
            <a:r>
              <a:rPr lang="en-US" altLang="x-none" sz="2400" dirty="0" err="1"/>
              <a:t>profondes</a:t>
            </a:r>
            <a:endParaRPr lang="en-US" altLang="x-none" sz="2400" dirty="0"/>
          </a:p>
          <a:p>
            <a:pPr lvl="4">
              <a:lnSpc>
                <a:spcPct val="80000"/>
              </a:lnSpc>
            </a:pPr>
            <a:r>
              <a:rPr lang="en-US" altLang="x-none" sz="2400" dirty="0"/>
              <a:t>35% de reprises</a:t>
            </a:r>
          </a:p>
          <a:p>
            <a:pPr lvl="3">
              <a:lnSpc>
                <a:spcPct val="80000"/>
              </a:lnSpc>
            </a:pPr>
            <a:r>
              <a:rPr lang="en-US" altLang="x-none" sz="2600" dirty="0" err="1"/>
              <a:t>Prothèses</a:t>
            </a:r>
            <a:endParaRPr lang="en-US" altLang="x-none" sz="2600" dirty="0"/>
          </a:p>
          <a:p>
            <a:pPr lvl="4">
              <a:lnSpc>
                <a:spcPct val="80000"/>
              </a:lnSpc>
            </a:pPr>
            <a:r>
              <a:rPr lang="en-US" altLang="x-none" sz="2400" dirty="0"/>
              <a:t>11% </a:t>
            </a:r>
            <a:r>
              <a:rPr lang="en-US" altLang="x-none" sz="2400" dirty="0" err="1"/>
              <a:t>d’érosions</a:t>
            </a:r>
            <a:r>
              <a:rPr lang="en-US" altLang="x-none" sz="2400" dirty="0"/>
              <a:t> </a:t>
            </a:r>
            <a:r>
              <a:rPr lang="en-US" altLang="x-none" sz="2400" dirty="0" err="1"/>
              <a:t>cotyloïdiennes</a:t>
            </a:r>
            <a:endParaRPr lang="en-US" altLang="x-none" sz="2400" dirty="0"/>
          </a:p>
          <a:p>
            <a:pPr lvl="4">
              <a:lnSpc>
                <a:spcPct val="80000"/>
              </a:lnSpc>
            </a:pPr>
            <a:r>
              <a:rPr lang="en-US" altLang="x-none" sz="2400" dirty="0"/>
              <a:t>2% </a:t>
            </a:r>
            <a:r>
              <a:rPr lang="en-US" altLang="x-none" sz="2400" dirty="0" err="1"/>
              <a:t>d’infections</a:t>
            </a:r>
            <a:r>
              <a:rPr lang="en-US" altLang="x-none" sz="2400" dirty="0"/>
              <a:t> </a:t>
            </a:r>
            <a:r>
              <a:rPr lang="en-US" altLang="x-none" sz="2400" dirty="0" err="1"/>
              <a:t>profondes</a:t>
            </a:r>
            <a:endParaRPr lang="en-US" altLang="x-none" sz="2400" dirty="0"/>
          </a:p>
          <a:p>
            <a:pPr lvl="4">
              <a:lnSpc>
                <a:spcPct val="80000"/>
              </a:lnSpc>
            </a:pPr>
            <a:r>
              <a:rPr lang="en-US" altLang="x-none" sz="2400" dirty="0"/>
              <a:t>10 </a:t>
            </a:r>
            <a:r>
              <a:rPr lang="en-US" altLang="x-none" sz="2400" dirty="0" err="1"/>
              <a:t>à</a:t>
            </a:r>
            <a:r>
              <a:rPr lang="en-US" altLang="x-none" sz="2400" dirty="0"/>
              <a:t> 12 % de reprises</a:t>
            </a:r>
          </a:p>
          <a:p>
            <a:endParaRPr lang="fr-FR" dirty="0"/>
          </a:p>
        </p:txBody>
      </p:sp>
      <p:sp>
        <p:nvSpPr>
          <p:cNvPr id="4" name="Rectangle 3"/>
          <p:cNvSpPr/>
          <p:nvPr/>
        </p:nvSpPr>
        <p:spPr>
          <a:xfrm>
            <a:off x="6844748" y="4492415"/>
            <a:ext cx="4843669" cy="1384995"/>
          </a:xfrm>
          <a:prstGeom prst="rect">
            <a:avLst/>
          </a:prstGeom>
        </p:spPr>
        <p:txBody>
          <a:bodyPr wrap="square">
            <a:spAutoFit/>
          </a:bodyPr>
          <a:lstStyle/>
          <a:p>
            <a:r>
              <a:rPr lang="en-US" altLang="x-none" sz="2400" b="1" dirty="0" err="1"/>
              <a:t>Contre</a:t>
            </a:r>
            <a:r>
              <a:rPr lang="en-US" altLang="x-none" sz="2400" b="1" dirty="0"/>
              <a:t>-indications :</a:t>
            </a:r>
          </a:p>
          <a:p>
            <a:pPr lvl="1"/>
            <a:r>
              <a:rPr lang="en-US" altLang="x-none" sz="2000" b="1" dirty="0" err="1"/>
              <a:t>risque</a:t>
            </a:r>
            <a:r>
              <a:rPr lang="en-US" altLang="x-none" sz="2000" b="1" dirty="0"/>
              <a:t> </a:t>
            </a:r>
            <a:r>
              <a:rPr lang="en-US" altLang="x-none" sz="2000" b="1" dirty="0" err="1"/>
              <a:t>infectieux</a:t>
            </a:r>
            <a:r>
              <a:rPr lang="en-US" altLang="x-none" sz="2000" b="1" dirty="0"/>
              <a:t> </a:t>
            </a:r>
            <a:r>
              <a:rPr lang="en-US" altLang="x-none" sz="2000" b="1" dirty="0" err="1"/>
              <a:t>élevé</a:t>
            </a:r>
            <a:r>
              <a:rPr lang="en-US" altLang="x-none" sz="2000" b="1" dirty="0"/>
              <a:t> : </a:t>
            </a:r>
            <a:r>
              <a:rPr lang="en-US" altLang="x-none" sz="2000" b="1" dirty="0" err="1"/>
              <a:t>ulcères</a:t>
            </a:r>
            <a:r>
              <a:rPr lang="en-US" altLang="x-none" sz="2000" b="1" dirty="0"/>
              <a:t> </a:t>
            </a:r>
            <a:r>
              <a:rPr lang="en-US" altLang="x-none" sz="2000" b="1" dirty="0" err="1"/>
              <a:t>variqueux</a:t>
            </a:r>
            <a:r>
              <a:rPr lang="en-US" altLang="x-none" sz="2000" b="1" dirty="0"/>
              <a:t>, </a:t>
            </a:r>
            <a:r>
              <a:rPr lang="en-US" altLang="x-none" sz="2000" b="1" dirty="0" err="1"/>
              <a:t>porteurs</a:t>
            </a:r>
            <a:r>
              <a:rPr lang="en-US" altLang="x-none" sz="2000" b="1" dirty="0"/>
              <a:t> de BMR (</a:t>
            </a:r>
            <a:r>
              <a:rPr lang="en-US" altLang="x-none" sz="2000" b="1" dirty="0" err="1"/>
              <a:t>ostéosynthèse</a:t>
            </a:r>
            <a:r>
              <a:rPr lang="en-US" altLang="x-none" sz="2000" b="1" dirty="0"/>
              <a:t>)</a:t>
            </a:r>
          </a:p>
        </p:txBody>
      </p:sp>
    </p:spTree>
    <p:extLst>
      <p:ext uri="{BB962C8B-B14F-4D97-AF65-F5344CB8AC3E}">
        <p14:creationId xmlns:p14="http://schemas.microsoft.com/office/powerpoint/2010/main" val="1929988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28465" y="384579"/>
            <a:ext cx="10768767" cy="1143000"/>
          </a:xfrm>
        </p:spPr>
        <p:txBody>
          <a:bodyPr>
            <a:noAutofit/>
          </a:bodyPr>
          <a:lstStyle/>
          <a:p>
            <a:r>
              <a:rPr lang="fr-FR" sz="3200" b="1" dirty="0" smtClean="0"/>
              <a:t>Non ou peu déplacée Garden </a:t>
            </a:r>
            <a:r>
              <a:rPr lang="fr-FR" sz="3200" b="1" dirty="0"/>
              <a:t>I-II, </a:t>
            </a:r>
            <a:r>
              <a:rPr lang="fr-FR" sz="3200" b="1" dirty="0" smtClean="0"/>
              <a:t>Fixation </a:t>
            </a:r>
            <a:r>
              <a:rPr lang="fr-FR" sz="3200" b="1"/>
              <a:t>vs </a:t>
            </a:r>
            <a:r>
              <a:rPr lang="fr-FR" sz="3200" b="1" smtClean="0"/>
              <a:t>Arthroplastie</a:t>
            </a:r>
            <a:endParaRPr lang="fr-FR" sz="3200" b="1" dirty="0"/>
          </a:p>
        </p:txBody>
      </p:sp>
      <p:sp>
        <p:nvSpPr>
          <p:cNvPr id="14" name="Espace réservé du contenu 13"/>
          <p:cNvSpPr>
            <a:spLocks noGrp="1"/>
          </p:cNvSpPr>
          <p:nvPr>
            <p:ph sz="half" idx="2"/>
          </p:nvPr>
        </p:nvSpPr>
        <p:spPr>
          <a:xfrm>
            <a:off x="436891" y="1546117"/>
            <a:ext cx="6231435" cy="606646"/>
          </a:xfrm>
        </p:spPr>
        <p:txBody>
          <a:bodyPr>
            <a:normAutofit/>
          </a:bodyPr>
          <a:lstStyle/>
          <a:p>
            <a:r>
              <a:rPr lang="en-GB" dirty="0" smtClean="0">
                <a:solidFill>
                  <a:schemeClr val="bg1"/>
                </a:solidFill>
              </a:rPr>
              <a:t>Relevant literature: poor with  low level of evidence</a:t>
            </a:r>
          </a:p>
          <a:p>
            <a:endParaRPr lang="fr-FR" dirty="0"/>
          </a:p>
        </p:txBody>
      </p:sp>
      <p:grpSp>
        <p:nvGrpSpPr>
          <p:cNvPr id="2" name="Grouper 5"/>
          <p:cNvGrpSpPr/>
          <p:nvPr/>
        </p:nvGrpSpPr>
        <p:grpSpPr>
          <a:xfrm>
            <a:off x="7939762" y="1323647"/>
            <a:ext cx="3748655" cy="4662209"/>
            <a:chOff x="565813" y="1451751"/>
            <a:chExt cx="3169511" cy="3941269"/>
          </a:xfrm>
        </p:grpSpPr>
        <p:sp>
          <p:nvSpPr>
            <p:cNvPr id="7" name="Rectangle 6"/>
            <p:cNvSpPr/>
            <p:nvPr/>
          </p:nvSpPr>
          <p:spPr>
            <a:xfrm>
              <a:off x="565813" y="1451751"/>
              <a:ext cx="3169511" cy="494348"/>
            </a:xfrm>
            <a:prstGeom prst="rect">
              <a:avLst/>
            </a:prstGeom>
            <a:ln>
              <a:solidFill>
                <a:schemeClr val="tx1"/>
              </a:solidFill>
            </a:ln>
          </p:spPr>
          <p:txBody>
            <a:bodyPr wrap="square">
              <a:spAutoFit/>
            </a:bodyPr>
            <a:lstStyle/>
            <a:p>
              <a:pPr algn="ctr"/>
              <a:r>
                <a:rPr lang="fr-FR" sz="1600" dirty="0" smtClean="0">
                  <a:solidFill>
                    <a:schemeClr val="bg1"/>
                  </a:solidFill>
                </a:rPr>
                <a:t>389 papiers</a:t>
              </a:r>
              <a:endParaRPr lang="fr-FR" sz="1600" dirty="0">
                <a:solidFill>
                  <a:schemeClr val="bg1"/>
                </a:solidFill>
              </a:endParaRPr>
            </a:p>
            <a:p>
              <a:pPr algn="ctr"/>
              <a:r>
                <a:rPr lang="fr-FR" sz="1600" dirty="0" smtClean="0">
                  <a:solidFill>
                    <a:schemeClr val="bg1"/>
                  </a:solidFill>
                </a:rPr>
                <a:t>(</a:t>
              </a:r>
              <a:r>
                <a:rPr lang="fr-FR" sz="1600" dirty="0" err="1" smtClean="0">
                  <a:solidFill>
                    <a:schemeClr val="bg1"/>
                  </a:solidFill>
                </a:rPr>
                <a:t>Pubmed</a:t>
              </a:r>
              <a:r>
                <a:rPr lang="fr-FR" sz="1600" dirty="0" smtClean="0">
                  <a:solidFill>
                    <a:schemeClr val="bg1"/>
                  </a:solidFill>
                </a:rPr>
                <a:t> </a:t>
              </a:r>
              <a:r>
                <a:rPr lang="fr-FR" sz="1600" dirty="0" err="1" smtClean="0">
                  <a:solidFill>
                    <a:schemeClr val="bg1"/>
                  </a:solidFill>
                </a:rPr>
                <a:t>search</a:t>
              </a:r>
              <a:r>
                <a:rPr lang="fr-FR" sz="1600" dirty="0" smtClean="0">
                  <a:solidFill>
                    <a:schemeClr val="bg1"/>
                  </a:solidFill>
                </a:rPr>
                <a:t>: Garden 1 and 2) </a:t>
              </a:r>
              <a:endParaRPr lang="fr-FR" sz="1600" dirty="0">
                <a:solidFill>
                  <a:schemeClr val="bg1"/>
                </a:solidFill>
              </a:endParaRPr>
            </a:p>
          </p:txBody>
        </p:sp>
        <p:sp>
          <p:nvSpPr>
            <p:cNvPr id="8" name="ZoneTexte 7"/>
            <p:cNvSpPr txBox="1"/>
            <p:nvPr/>
          </p:nvSpPr>
          <p:spPr>
            <a:xfrm>
              <a:off x="565813" y="3015413"/>
              <a:ext cx="3030009" cy="910643"/>
            </a:xfrm>
            <a:prstGeom prst="rect">
              <a:avLst/>
            </a:prstGeom>
            <a:noFill/>
            <a:ln>
              <a:solidFill>
                <a:srgbClr val="000000"/>
              </a:solidFill>
            </a:ln>
          </p:spPr>
          <p:txBody>
            <a:bodyPr wrap="square" rtlCol="0">
              <a:spAutoFit/>
            </a:bodyPr>
            <a:lstStyle/>
            <a:p>
              <a:pPr algn="ctr"/>
              <a:r>
                <a:rPr lang="fr-FR" sz="1600" dirty="0" err="1" smtClean="0"/>
                <a:t>Selected</a:t>
              </a:r>
              <a:r>
                <a:rPr lang="fr-FR" sz="1600" smtClean="0"/>
                <a:t> papiers</a:t>
              </a:r>
              <a:r>
                <a:rPr lang="fr-FR" sz="1600" dirty="0" smtClean="0"/>
                <a:t>: 120</a:t>
              </a:r>
            </a:p>
            <a:p>
              <a:pPr algn="ctr"/>
              <a:r>
                <a:rPr lang="fr-FR" sz="1600" dirty="0" smtClean="0"/>
                <a:t>(</a:t>
              </a:r>
              <a:r>
                <a:rPr lang="fr-FR" sz="1600" dirty="0" err="1" smtClean="0"/>
                <a:t>criteria</a:t>
              </a:r>
              <a:r>
                <a:rPr lang="fr-FR" sz="1600" dirty="0" smtClean="0"/>
                <a:t>: </a:t>
              </a:r>
              <a:r>
                <a:rPr lang="fr-FR" sz="1600" dirty="0" err="1" smtClean="0"/>
                <a:t>results</a:t>
              </a:r>
              <a:r>
                <a:rPr lang="fr-FR" sz="1600" dirty="0" smtClean="0"/>
                <a:t> </a:t>
              </a:r>
              <a:r>
                <a:rPr lang="fr-FR" sz="1600" dirty="0" err="1" smtClean="0"/>
                <a:t>concerning</a:t>
              </a:r>
              <a:r>
                <a:rPr lang="fr-FR" sz="1600" dirty="0" smtClean="0"/>
                <a:t> </a:t>
              </a:r>
              <a:r>
                <a:rPr lang="fr-FR" sz="1600" dirty="0" err="1" smtClean="0"/>
                <a:t>morbidity</a:t>
              </a:r>
              <a:r>
                <a:rPr lang="fr-FR" sz="1600" dirty="0" smtClean="0"/>
                <a:t>, </a:t>
              </a:r>
              <a:r>
                <a:rPr lang="fr-FR" sz="1600" dirty="0" err="1" smtClean="0"/>
                <a:t>mortality</a:t>
              </a:r>
              <a:r>
                <a:rPr lang="fr-FR" sz="1600" dirty="0" smtClean="0"/>
                <a:t> and/or </a:t>
              </a:r>
              <a:r>
                <a:rPr lang="fr-FR" sz="1600" dirty="0" err="1" smtClean="0"/>
                <a:t>functional</a:t>
              </a:r>
              <a:r>
                <a:rPr lang="fr-FR" sz="1600" dirty="0" smtClean="0"/>
                <a:t> </a:t>
              </a:r>
              <a:r>
                <a:rPr lang="fr-FR" sz="1600" dirty="0" err="1" smtClean="0"/>
                <a:t>results</a:t>
              </a:r>
              <a:endParaRPr lang="fr-FR" sz="1600" dirty="0"/>
            </a:p>
          </p:txBody>
        </p:sp>
        <p:sp>
          <p:nvSpPr>
            <p:cNvPr id="9" name="Rectangle 8"/>
            <p:cNvSpPr/>
            <p:nvPr/>
          </p:nvSpPr>
          <p:spPr>
            <a:xfrm>
              <a:off x="981112" y="4898672"/>
              <a:ext cx="2338913" cy="494348"/>
            </a:xfrm>
            <a:prstGeom prst="rect">
              <a:avLst/>
            </a:prstGeom>
            <a:ln>
              <a:solidFill>
                <a:srgbClr val="000000"/>
              </a:solidFill>
            </a:ln>
          </p:spPr>
          <p:txBody>
            <a:bodyPr wrap="square">
              <a:spAutoFit/>
            </a:bodyPr>
            <a:lstStyle/>
            <a:p>
              <a:pPr algn="ctr"/>
              <a:r>
                <a:rPr lang="fr-FR" sz="1600" dirty="0" smtClean="0"/>
                <a:t>Relevant </a:t>
              </a:r>
              <a:r>
                <a:rPr lang="fr-FR" sz="1600" dirty="0" err="1" smtClean="0"/>
                <a:t>papers</a:t>
              </a:r>
              <a:r>
                <a:rPr lang="fr-FR" sz="1600" dirty="0" smtClean="0"/>
                <a:t> for </a:t>
              </a:r>
              <a:r>
                <a:rPr lang="fr-FR" sz="1600" dirty="0" err="1" smtClean="0"/>
                <a:t>comparisons</a:t>
              </a:r>
              <a:r>
                <a:rPr lang="fr-FR" sz="1600" dirty="0" smtClean="0"/>
                <a:t>: 5</a:t>
              </a:r>
              <a:endParaRPr lang="fr-FR" sz="1600" dirty="0"/>
            </a:p>
          </p:txBody>
        </p:sp>
        <p:cxnSp>
          <p:nvCxnSpPr>
            <p:cNvPr id="10" name="Connecteur droit avec flèche 9"/>
            <p:cNvCxnSpPr/>
            <p:nvPr/>
          </p:nvCxnSpPr>
          <p:spPr>
            <a:xfrm flipH="1">
              <a:off x="2133435" y="2107874"/>
              <a:ext cx="2" cy="90753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10"/>
            <p:cNvCxnSpPr>
              <a:endCxn id="9" idx="0"/>
            </p:cNvCxnSpPr>
            <p:nvPr/>
          </p:nvCxnSpPr>
          <p:spPr>
            <a:xfrm>
              <a:off x="2150568" y="3926055"/>
              <a:ext cx="1" cy="972617"/>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
        <p:nvSpPr>
          <p:cNvPr id="5" name="ZoneTexte 4"/>
          <p:cNvSpPr txBox="1"/>
          <p:nvPr/>
        </p:nvSpPr>
        <p:spPr>
          <a:xfrm>
            <a:off x="436891" y="2171301"/>
            <a:ext cx="5871143" cy="923330"/>
          </a:xfrm>
          <a:prstGeom prst="rect">
            <a:avLst/>
          </a:prstGeom>
          <a:noFill/>
        </p:spPr>
        <p:txBody>
          <a:bodyPr wrap="square" rtlCol="0">
            <a:spAutoFit/>
          </a:bodyPr>
          <a:lstStyle/>
          <a:p>
            <a:r>
              <a:rPr lang="fr-FR" b="1" dirty="0" smtClean="0"/>
              <a:t>Résultats fonctionnels</a:t>
            </a:r>
            <a:r>
              <a:rPr lang="fr-FR" dirty="0" smtClean="0"/>
              <a:t>: </a:t>
            </a:r>
            <a:r>
              <a:rPr lang="fr-FR" b="1" dirty="0" smtClean="0"/>
              <a:t>avantage fixation ?</a:t>
            </a:r>
          </a:p>
          <a:p>
            <a:r>
              <a:rPr lang="fr-FR" dirty="0"/>
              <a:t> </a:t>
            </a:r>
            <a:r>
              <a:rPr lang="fr-FR" dirty="0" smtClean="0"/>
              <a:t>      </a:t>
            </a:r>
            <a:r>
              <a:rPr lang="fr-FR" dirty="0" err="1" smtClean="0"/>
              <a:t>Gjertsen</a:t>
            </a:r>
            <a:r>
              <a:rPr lang="fr-FR" dirty="0" smtClean="0"/>
              <a:t> (2011) : </a:t>
            </a:r>
            <a:r>
              <a:rPr lang="fr-FR" dirty="0" err="1" smtClean="0"/>
              <a:t>Norvegian</a:t>
            </a:r>
            <a:r>
              <a:rPr lang="fr-FR" dirty="0" smtClean="0"/>
              <a:t> </a:t>
            </a:r>
            <a:r>
              <a:rPr lang="fr-FR" dirty="0" err="1" smtClean="0"/>
              <a:t>registry</a:t>
            </a:r>
            <a:endParaRPr lang="fr-FR" dirty="0" smtClean="0"/>
          </a:p>
          <a:p>
            <a:r>
              <a:rPr lang="fr-FR" dirty="0"/>
              <a:t> </a:t>
            </a:r>
            <a:r>
              <a:rPr lang="fr-FR" dirty="0" smtClean="0"/>
              <a:t>      Parker et al (2008) : </a:t>
            </a:r>
            <a:r>
              <a:rPr lang="fr-FR" dirty="0" err="1" smtClean="0"/>
              <a:t>retrospective</a:t>
            </a:r>
            <a:r>
              <a:rPr lang="fr-FR" dirty="0" smtClean="0"/>
              <a:t> </a:t>
            </a:r>
            <a:r>
              <a:rPr lang="fr-FR" dirty="0" err="1" smtClean="0"/>
              <a:t>cohort</a:t>
            </a:r>
            <a:endParaRPr lang="fr-FR" dirty="0"/>
          </a:p>
        </p:txBody>
      </p:sp>
      <p:sp>
        <p:nvSpPr>
          <p:cNvPr id="12" name="ZoneTexte 11"/>
          <p:cNvSpPr txBox="1"/>
          <p:nvPr/>
        </p:nvSpPr>
        <p:spPr>
          <a:xfrm>
            <a:off x="436892" y="3114602"/>
            <a:ext cx="7714474" cy="923330"/>
          </a:xfrm>
          <a:prstGeom prst="rect">
            <a:avLst/>
          </a:prstGeom>
          <a:noFill/>
        </p:spPr>
        <p:txBody>
          <a:bodyPr wrap="square" rtlCol="0">
            <a:spAutoFit/>
          </a:bodyPr>
          <a:lstStyle/>
          <a:p>
            <a:r>
              <a:rPr lang="fr-FR" b="1" dirty="0" smtClean="0"/>
              <a:t>Mortalité</a:t>
            </a:r>
            <a:r>
              <a:rPr lang="fr-FR" dirty="0" smtClean="0"/>
              <a:t>: </a:t>
            </a:r>
            <a:r>
              <a:rPr lang="fr-FR" b="1" dirty="0" smtClean="0"/>
              <a:t>avantage fixation ?</a:t>
            </a:r>
          </a:p>
          <a:p>
            <a:r>
              <a:rPr lang="fr-FR" dirty="0"/>
              <a:t> </a:t>
            </a:r>
            <a:r>
              <a:rPr lang="fr-FR" dirty="0" smtClean="0"/>
              <a:t>      </a:t>
            </a:r>
            <a:r>
              <a:rPr lang="fr-FR" dirty="0" err="1" smtClean="0"/>
              <a:t>Sikand</a:t>
            </a:r>
            <a:r>
              <a:rPr lang="fr-FR" dirty="0" smtClean="0"/>
              <a:t> et al (2004)     </a:t>
            </a:r>
          </a:p>
          <a:p>
            <a:r>
              <a:rPr lang="fr-FR" dirty="0"/>
              <a:t> </a:t>
            </a:r>
            <a:r>
              <a:rPr lang="fr-FR" dirty="0" smtClean="0"/>
              <a:t>       Parker et al (2008) : </a:t>
            </a:r>
            <a:r>
              <a:rPr lang="fr-FR" sz="1600" dirty="0" smtClean="0"/>
              <a:t>Meta </a:t>
            </a:r>
            <a:r>
              <a:rPr lang="fr-FR" sz="1600" dirty="0" err="1" smtClean="0"/>
              <a:t>analysis</a:t>
            </a:r>
            <a:endParaRPr lang="fr-FR" dirty="0"/>
          </a:p>
        </p:txBody>
      </p:sp>
      <p:sp>
        <p:nvSpPr>
          <p:cNvPr id="13" name="ZoneTexte 12"/>
          <p:cNvSpPr txBox="1"/>
          <p:nvPr/>
        </p:nvSpPr>
        <p:spPr>
          <a:xfrm>
            <a:off x="428466" y="4127968"/>
            <a:ext cx="8225204" cy="1200329"/>
          </a:xfrm>
          <a:prstGeom prst="rect">
            <a:avLst/>
          </a:prstGeom>
          <a:noFill/>
        </p:spPr>
        <p:txBody>
          <a:bodyPr wrap="square" rtlCol="0">
            <a:spAutoFit/>
          </a:bodyPr>
          <a:lstStyle/>
          <a:p>
            <a:r>
              <a:rPr lang="fr-FR" b="1" dirty="0" smtClean="0"/>
              <a:t>Echec mécanique</a:t>
            </a:r>
            <a:r>
              <a:rPr lang="fr-FR" dirty="0" smtClean="0"/>
              <a:t>: </a:t>
            </a:r>
            <a:r>
              <a:rPr lang="fr-FR" b="1" dirty="0" smtClean="0"/>
              <a:t>avantage arthroplastie?</a:t>
            </a:r>
          </a:p>
          <a:p>
            <a:r>
              <a:rPr lang="fr-FR" dirty="0"/>
              <a:t> </a:t>
            </a:r>
            <a:r>
              <a:rPr lang="fr-FR" dirty="0" smtClean="0"/>
              <a:t>      Simon et al (2008) : 4% </a:t>
            </a:r>
            <a:r>
              <a:rPr lang="fr-FR" dirty="0" err="1" smtClean="0"/>
              <a:t>failures</a:t>
            </a:r>
            <a:r>
              <a:rPr lang="fr-FR" dirty="0" smtClean="0"/>
              <a:t> versus 4% dislocations</a:t>
            </a:r>
          </a:p>
          <a:p>
            <a:r>
              <a:rPr lang="fr-FR" dirty="0"/>
              <a:t> </a:t>
            </a:r>
            <a:r>
              <a:rPr lang="fr-FR" dirty="0" smtClean="0"/>
              <a:t>      </a:t>
            </a:r>
            <a:r>
              <a:rPr lang="fr-FR" dirty="0" err="1" smtClean="0"/>
              <a:t>Sipila</a:t>
            </a:r>
            <a:r>
              <a:rPr lang="fr-FR" dirty="0" smtClean="0"/>
              <a:t> and al (2004): 7% </a:t>
            </a:r>
            <a:r>
              <a:rPr lang="fr-FR" dirty="0" err="1" smtClean="0"/>
              <a:t>failures</a:t>
            </a:r>
            <a:r>
              <a:rPr lang="fr-FR" dirty="0" smtClean="0"/>
              <a:t> versus 5% dislocations and fractures</a:t>
            </a:r>
          </a:p>
          <a:p>
            <a:r>
              <a:rPr lang="fr-FR" dirty="0"/>
              <a:t> </a:t>
            </a:r>
            <a:r>
              <a:rPr lang="fr-FR" dirty="0" smtClean="0"/>
              <a:t>      </a:t>
            </a:r>
            <a:r>
              <a:rPr lang="fr-FR" dirty="0" err="1" smtClean="0"/>
              <a:t>Sikand</a:t>
            </a:r>
            <a:r>
              <a:rPr lang="fr-FR" dirty="0" smtClean="0"/>
              <a:t> and al (2004): 8 % ONA and </a:t>
            </a:r>
            <a:r>
              <a:rPr lang="fr-FR" dirty="0" err="1" smtClean="0"/>
              <a:t>failures</a:t>
            </a:r>
            <a:r>
              <a:rPr lang="fr-FR" dirty="0" smtClean="0"/>
              <a:t> versus 4% dislocations</a:t>
            </a:r>
          </a:p>
        </p:txBody>
      </p:sp>
      <p:sp>
        <p:nvSpPr>
          <p:cNvPr id="15" name="ZoneTexte 14"/>
          <p:cNvSpPr txBox="1"/>
          <p:nvPr/>
        </p:nvSpPr>
        <p:spPr>
          <a:xfrm>
            <a:off x="428466" y="5401081"/>
            <a:ext cx="7714474" cy="923330"/>
          </a:xfrm>
          <a:prstGeom prst="rect">
            <a:avLst/>
          </a:prstGeom>
          <a:noFill/>
        </p:spPr>
        <p:txBody>
          <a:bodyPr wrap="square" rtlCol="0">
            <a:spAutoFit/>
          </a:bodyPr>
          <a:lstStyle/>
          <a:p>
            <a:r>
              <a:rPr lang="fr-FR" b="1" dirty="0" smtClean="0"/>
              <a:t>Infection: avantage fixation ?</a:t>
            </a:r>
          </a:p>
          <a:p>
            <a:r>
              <a:rPr lang="fr-FR" dirty="0"/>
              <a:t> </a:t>
            </a:r>
            <a:r>
              <a:rPr lang="fr-FR" dirty="0" smtClean="0"/>
              <a:t>      </a:t>
            </a:r>
            <a:r>
              <a:rPr lang="fr-FR" dirty="0" err="1" smtClean="0"/>
              <a:t>Sikand</a:t>
            </a:r>
            <a:r>
              <a:rPr lang="fr-FR" dirty="0" smtClean="0"/>
              <a:t> et al (2004)     </a:t>
            </a:r>
          </a:p>
          <a:p>
            <a:r>
              <a:rPr lang="fr-FR" dirty="0"/>
              <a:t> </a:t>
            </a:r>
            <a:r>
              <a:rPr lang="fr-FR" dirty="0" smtClean="0"/>
              <a:t>      Parker et al (2008)</a:t>
            </a:r>
            <a:endParaRPr lang="fr-FR" dirty="0"/>
          </a:p>
        </p:txBody>
      </p:sp>
    </p:spTree>
    <p:extLst>
      <p:ext uri="{BB962C8B-B14F-4D97-AF65-F5344CB8AC3E}">
        <p14:creationId xmlns:p14="http://schemas.microsoft.com/office/powerpoint/2010/main" val="2047042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542" y="176626"/>
            <a:ext cx="10515600" cy="1325563"/>
          </a:xfrm>
        </p:spPr>
        <p:txBody>
          <a:bodyPr/>
          <a:lstStyle/>
          <a:p>
            <a:r>
              <a:rPr lang="fr-FR" dirty="0" smtClean="0"/>
              <a:t>Essai prospectif multicentrique</a:t>
            </a:r>
            <a:endParaRPr lang="fr-FR" dirty="0"/>
          </a:p>
        </p:txBody>
      </p:sp>
      <p:sp>
        <p:nvSpPr>
          <p:cNvPr id="3" name="Espace réservé du contenu 2"/>
          <p:cNvSpPr>
            <a:spLocks noGrp="1"/>
          </p:cNvSpPr>
          <p:nvPr>
            <p:ph idx="1"/>
          </p:nvPr>
        </p:nvSpPr>
        <p:spPr>
          <a:xfrm>
            <a:off x="851452" y="1502189"/>
            <a:ext cx="10515600" cy="1500671"/>
          </a:xfrm>
        </p:spPr>
        <p:txBody>
          <a:bodyPr>
            <a:normAutofit fontScale="92500" lnSpcReduction="10000"/>
          </a:bodyPr>
          <a:lstStyle/>
          <a:p>
            <a:pPr>
              <a:lnSpc>
                <a:spcPct val="80000"/>
              </a:lnSpc>
            </a:pPr>
            <a:r>
              <a:rPr lang="fr-FR" dirty="0">
                <a:solidFill>
                  <a:schemeClr val="bg1"/>
                </a:solidFill>
              </a:rPr>
              <a:t>542 </a:t>
            </a:r>
            <a:r>
              <a:rPr lang="fr-FR" dirty="0" smtClean="0">
                <a:solidFill>
                  <a:schemeClr val="bg1"/>
                </a:solidFill>
              </a:rPr>
              <a:t>patients avec une fracture intra capsulaire (418 F/ 124 M)</a:t>
            </a:r>
            <a:endParaRPr lang="fr-FR" dirty="0">
              <a:solidFill>
                <a:schemeClr val="bg1"/>
              </a:solidFill>
            </a:endParaRPr>
          </a:p>
          <a:p>
            <a:pPr>
              <a:lnSpc>
                <a:spcPct val="80000"/>
              </a:lnSpc>
            </a:pPr>
            <a:r>
              <a:rPr lang="fr-FR" dirty="0" smtClean="0">
                <a:solidFill>
                  <a:schemeClr val="bg1"/>
                </a:solidFill>
              </a:rPr>
              <a:t>Age Moyen </a:t>
            </a:r>
            <a:r>
              <a:rPr lang="fr-FR" dirty="0">
                <a:solidFill>
                  <a:schemeClr val="bg1"/>
                </a:solidFill>
              </a:rPr>
              <a:t>: 87±4 </a:t>
            </a:r>
            <a:r>
              <a:rPr lang="fr-FR" dirty="0" smtClean="0">
                <a:solidFill>
                  <a:schemeClr val="bg1"/>
                </a:solidFill>
              </a:rPr>
              <a:t>ans (80 -106)</a:t>
            </a:r>
          </a:p>
          <a:p>
            <a:pPr>
              <a:lnSpc>
                <a:spcPct val="80000"/>
              </a:lnSpc>
            </a:pPr>
            <a:r>
              <a:rPr lang="fr-FR" b="1" dirty="0" smtClean="0"/>
              <a:t>Huit centres:</a:t>
            </a:r>
          </a:p>
          <a:p>
            <a:pPr lvl="1">
              <a:lnSpc>
                <a:spcPct val="80000"/>
              </a:lnSpc>
            </a:pPr>
            <a:r>
              <a:rPr lang="fr-FR" b="1" dirty="0" smtClean="0"/>
              <a:t>2 : </a:t>
            </a:r>
            <a:r>
              <a:rPr lang="fr-FR" b="1" dirty="0" err="1" smtClean="0"/>
              <a:t>Arthroplasty</a:t>
            </a:r>
            <a:r>
              <a:rPr lang="fr-FR" b="1" dirty="0" smtClean="0"/>
              <a:t> in </a:t>
            </a:r>
            <a:r>
              <a:rPr lang="fr-FR" b="1" dirty="0" err="1" smtClean="0"/>
              <a:t>undisplaced</a:t>
            </a:r>
            <a:r>
              <a:rPr lang="fr-FR" b="1" dirty="0" smtClean="0"/>
              <a:t> fractures</a:t>
            </a:r>
          </a:p>
          <a:p>
            <a:pPr lvl="1">
              <a:lnSpc>
                <a:spcPct val="80000"/>
              </a:lnSpc>
            </a:pPr>
            <a:r>
              <a:rPr lang="fr-FR" b="1" dirty="0" smtClean="0"/>
              <a:t>6 : Fixation in </a:t>
            </a:r>
            <a:r>
              <a:rPr lang="fr-FR" b="1" dirty="0" err="1" smtClean="0"/>
              <a:t>undisplaced</a:t>
            </a:r>
            <a:r>
              <a:rPr lang="fr-FR" b="1" dirty="0" smtClean="0"/>
              <a:t> fractures</a:t>
            </a:r>
          </a:p>
          <a:p>
            <a:pPr>
              <a:lnSpc>
                <a:spcPct val="80000"/>
              </a:lnSpc>
            </a:pPr>
            <a:endParaRPr lang="fr-FR" dirty="0"/>
          </a:p>
        </p:txBody>
      </p:sp>
      <p:graphicFrame>
        <p:nvGraphicFramePr>
          <p:cNvPr id="4" name="Graphique 3"/>
          <p:cNvGraphicFramePr/>
          <p:nvPr>
            <p:extLst>
              <p:ext uri="{D42A27DB-BD31-4B8C-83A1-F6EECF244321}">
                <p14:modId xmlns:p14="http://schemas.microsoft.com/office/powerpoint/2010/main" val="1950861462"/>
              </p:ext>
            </p:extLst>
          </p:nvPr>
        </p:nvGraphicFramePr>
        <p:xfrm>
          <a:off x="6451323" y="3379306"/>
          <a:ext cx="4667251" cy="26528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aphique 4"/>
          <p:cNvGraphicFramePr/>
          <p:nvPr>
            <p:extLst>
              <p:ext uri="{D42A27DB-BD31-4B8C-83A1-F6EECF244321}">
                <p14:modId xmlns:p14="http://schemas.microsoft.com/office/powerpoint/2010/main" val="1497788023"/>
              </p:ext>
            </p:extLst>
          </p:nvPr>
        </p:nvGraphicFramePr>
        <p:xfrm>
          <a:off x="1139687" y="3379305"/>
          <a:ext cx="4068417" cy="26528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49339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365125"/>
            <a:ext cx="10704443" cy="1325563"/>
          </a:xfrm>
        </p:spPr>
        <p:txBody>
          <a:bodyPr/>
          <a:lstStyle/>
          <a:p>
            <a:r>
              <a:rPr lang="fr-FR" b="1" dirty="0" smtClean="0"/>
              <a:t>Traitement </a:t>
            </a:r>
            <a:r>
              <a:rPr lang="fr-FR" b="1" dirty="0" smtClean="0"/>
              <a:t>(fixation vs </a:t>
            </a:r>
            <a:r>
              <a:rPr lang="fr-FR" b="1" dirty="0" smtClean="0"/>
              <a:t>arthroplastie)   </a:t>
            </a:r>
            <a:endParaRPr lang="fr-FR" b="1" dirty="0"/>
          </a:p>
        </p:txBody>
      </p:sp>
      <p:sp>
        <p:nvSpPr>
          <p:cNvPr id="3" name="Espace réservé du contenu 2"/>
          <p:cNvSpPr>
            <a:spLocks noGrp="1"/>
          </p:cNvSpPr>
          <p:nvPr>
            <p:ph idx="1"/>
          </p:nvPr>
        </p:nvSpPr>
        <p:spPr>
          <a:xfrm>
            <a:off x="661637" y="1473127"/>
            <a:ext cx="10515600" cy="4351338"/>
          </a:xfrm>
        </p:spPr>
        <p:txBody>
          <a:bodyPr>
            <a:normAutofit/>
          </a:bodyPr>
          <a:lstStyle/>
          <a:p>
            <a:r>
              <a:rPr lang="fr-FR" sz="2800" b="1" dirty="0" smtClean="0">
                <a:solidFill>
                  <a:schemeClr val="bg1"/>
                </a:solidFill>
              </a:rPr>
              <a:t>Fixation</a:t>
            </a:r>
            <a:r>
              <a:rPr lang="fr-FR" sz="2800" dirty="0" smtClean="0">
                <a:solidFill>
                  <a:schemeClr val="bg1"/>
                </a:solidFill>
              </a:rPr>
              <a:t> :  48</a:t>
            </a:r>
          </a:p>
          <a:p>
            <a:pPr lvl="1"/>
            <a:r>
              <a:rPr lang="fr-FR" sz="2400" dirty="0" smtClean="0"/>
              <a:t>Garden 1 : 39 </a:t>
            </a:r>
          </a:p>
          <a:p>
            <a:pPr lvl="1"/>
            <a:r>
              <a:rPr lang="fr-FR" sz="2400" dirty="0" smtClean="0"/>
              <a:t>Garden 2 : 9</a:t>
            </a:r>
          </a:p>
        </p:txBody>
      </p:sp>
      <p:sp>
        <p:nvSpPr>
          <p:cNvPr id="4" name="ZoneTexte 3"/>
          <p:cNvSpPr txBox="1"/>
          <p:nvPr/>
        </p:nvSpPr>
        <p:spPr>
          <a:xfrm>
            <a:off x="5685184" y="1433371"/>
            <a:ext cx="6506816" cy="2062103"/>
          </a:xfrm>
          <a:prstGeom prst="rect">
            <a:avLst/>
          </a:prstGeom>
          <a:noFill/>
        </p:spPr>
        <p:txBody>
          <a:bodyPr wrap="square" rtlCol="0">
            <a:spAutoFit/>
          </a:bodyPr>
          <a:lstStyle/>
          <a:p>
            <a:r>
              <a:rPr lang="fr-FR" sz="2800" b="1" dirty="0" smtClean="0"/>
              <a:t>Arthroplastie</a:t>
            </a:r>
            <a:r>
              <a:rPr lang="fr-FR" sz="2800" dirty="0" smtClean="0"/>
              <a:t> </a:t>
            </a:r>
            <a:r>
              <a:rPr lang="fr-FR" sz="2800" dirty="0" smtClean="0"/>
              <a:t>(72% </a:t>
            </a:r>
            <a:r>
              <a:rPr lang="fr-FR" sz="2800" smtClean="0"/>
              <a:t>sans ciment): </a:t>
            </a:r>
            <a:r>
              <a:rPr lang="fr-FR" sz="2800" dirty="0" smtClean="0"/>
              <a:t>494</a:t>
            </a:r>
            <a:endParaRPr lang="fr-FR" sz="2800" dirty="0"/>
          </a:p>
          <a:p>
            <a:pPr lvl="1"/>
            <a:r>
              <a:rPr lang="fr-FR" sz="2400" dirty="0"/>
              <a:t>Garden 1 </a:t>
            </a:r>
            <a:r>
              <a:rPr lang="fr-FR" sz="2400" dirty="0" smtClean="0"/>
              <a:t>           : </a:t>
            </a:r>
            <a:r>
              <a:rPr lang="fr-FR" sz="2400" dirty="0"/>
              <a:t>17 (30 %)</a:t>
            </a:r>
          </a:p>
          <a:p>
            <a:pPr lvl="1"/>
            <a:r>
              <a:rPr lang="fr-FR" sz="2400" dirty="0"/>
              <a:t>Garden 2 </a:t>
            </a:r>
            <a:r>
              <a:rPr lang="fr-FR" sz="2400" dirty="0" smtClean="0"/>
              <a:t>           : </a:t>
            </a:r>
            <a:r>
              <a:rPr lang="fr-FR" sz="2400" dirty="0"/>
              <a:t>24 (73%)</a:t>
            </a:r>
          </a:p>
          <a:p>
            <a:pPr lvl="1"/>
            <a:r>
              <a:rPr lang="fr-FR" sz="2400" dirty="0"/>
              <a:t>Garden 3 and 4 : 453 (100%)</a:t>
            </a:r>
          </a:p>
          <a:p>
            <a:pPr lvl="1"/>
            <a:endParaRPr lang="fr-FR" sz="2800" dirty="0"/>
          </a:p>
        </p:txBody>
      </p:sp>
      <p:sp>
        <p:nvSpPr>
          <p:cNvPr id="5" name="ZoneTexte 4"/>
          <p:cNvSpPr txBox="1"/>
          <p:nvPr/>
        </p:nvSpPr>
        <p:spPr>
          <a:xfrm>
            <a:off x="7266001" y="3307376"/>
            <a:ext cx="4439478" cy="923330"/>
          </a:xfrm>
          <a:prstGeom prst="rect">
            <a:avLst/>
          </a:prstGeom>
          <a:noFill/>
        </p:spPr>
        <p:txBody>
          <a:bodyPr wrap="square" rtlCol="0">
            <a:spAutoFit/>
          </a:bodyPr>
          <a:lstStyle/>
          <a:p>
            <a:r>
              <a:rPr lang="fr-FR" dirty="0" err="1" smtClean="0"/>
              <a:t>Hemiarthroplastie</a:t>
            </a:r>
            <a:r>
              <a:rPr lang="fr-FR" dirty="0" smtClean="0"/>
              <a:t>          </a:t>
            </a:r>
            <a:r>
              <a:rPr lang="fr-FR" dirty="0" smtClean="0"/>
              <a:t>: 322 (65%)</a:t>
            </a:r>
          </a:p>
          <a:p>
            <a:r>
              <a:rPr lang="fr-FR" dirty="0" smtClean="0"/>
              <a:t>PTH double mobilité      : </a:t>
            </a:r>
            <a:r>
              <a:rPr lang="fr-FR" dirty="0" smtClean="0"/>
              <a:t>165 (33%)</a:t>
            </a:r>
          </a:p>
          <a:p>
            <a:r>
              <a:rPr lang="fr-FR" dirty="0" smtClean="0"/>
              <a:t>PTH </a:t>
            </a:r>
            <a:r>
              <a:rPr lang="fr-FR" dirty="0" smtClean="0"/>
              <a:t>standard                  :     7 (2%)</a:t>
            </a:r>
            <a:endParaRPr lang="fr-FR" dirty="0"/>
          </a:p>
        </p:txBody>
      </p:sp>
      <p:sp>
        <p:nvSpPr>
          <p:cNvPr id="6" name="ZoneTexte 5"/>
          <p:cNvSpPr txBox="1"/>
          <p:nvPr/>
        </p:nvSpPr>
        <p:spPr>
          <a:xfrm>
            <a:off x="915090" y="3221846"/>
            <a:ext cx="4028661" cy="1200329"/>
          </a:xfrm>
          <a:prstGeom prst="rect">
            <a:avLst/>
          </a:prstGeom>
          <a:noFill/>
        </p:spPr>
        <p:txBody>
          <a:bodyPr wrap="square" rtlCol="0">
            <a:spAutoFit/>
          </a:bodyPr>
          <a:lstStyle/>
          <a:p>
            <a:r>
              <a:rPr lang="fr-FR" dirty="0" smtClean="0"/>
              <a:t>Extra </a:t>
            </a:r>
            <a:r>
              <a:rPr lang="fr-FR" dirty="0" err="1" smtClean="0"/>
              <a:t>medullaire</a:t>
            </a:r>
            <a:r>
              <a:rPr lang="fr-FR" dirty="0" smtClean="0"/>
              <a:t> </a:t>
            </a:r>
            <a:r>
              <a:rPr lang="fr-FR" dirty="0" smtClean="0"/>
              <a:t>: 25</a:t>
            </a:r>
          </a:p>
          <a:p>
            <a:r>
              <a:rPr lang="fr-FR" dirty="0" smtClean="0"/>
              <a:t>Intra </a:t>
            </a:r>
            <a:r>
              <a:rPr lang="fr-FR" dirty="0" err="1" smtClean="0"/>
              <a:t>medullaire</a:t>
            </a:r>
            <a:r>
              <a:rPr lang="fr-FR" dirty="0" smtClean="0"/>
              <a:t> </a:t>
            </a:r>
            <a:r>
              <a:rPr lang="fr-FR" dirty="0" smtClean="0"/>
              <a:t>:   5</a:t>
            </a:r>
          </a:p>
          <a:p>
            <a:r>
              <a:rPr lang="fr-FR" dirty="0" smtClean="0"/>
              <a:t>Vissage               </a:t>
            </a:r>
            <a:r>
              <a:rPr lang="fr-FR" dirty="0" smtClean="0"/>
              <a:t>: 18</a:t>
            </a:r>
          </a:p>
          <a:p>
            <a:r>
              <a:rPr lang="fr-FR" dirty="0" smtClean="0"/>
              <a:t> </a:t>
            </a:r>
            <a:endParaRPr lang="fr-FR" dirty="0"/>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061062" y="4610100"/>
            <a:ext cx="2719997" cy="1970159"/>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66001" y="4559823"/>
            <a:ext cx="4236884" cy="2020436"/>
          </a:xfrm>
          <a:prstGeom prst="rect">
            <a:avLst/>
          </a:prstGeom>
        </p:spPr>
      </p:pic>
      <p:pic>
        <p:nvPicPr>
          <p:cNvPr id="9" name="Imag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540026" y="4598276"/>
            <a:ext cx="1098277" cy="1981983"/>
          </a:xfrm>
          <a:prstGeom prst="rect">
            <a:avLst/>
          </a:prstGeom>
        </p:spPr>
      </p:pic>
      <p:pic>
        <p:nvPicPr>
          <p:cNvPr id="10" name="Imag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1714499" y="4610100"/>
            <a:ext cx="1270368" cy="1970159"/>
          </a:xfrm>
          <a:prstGeom prst="rect">
            <a:avLst/>
          </a:prstGeom>
        </p:spPr>
      </p:pic>
    </p:spTree>
    <p:extLst>
      <p:ext uri="{BB962C8B-B14F-4D97-AF65-F5344CB8AC3E}">
        <p14:creationId xmlns:p14="http://schemas.microsoft.com/office/powerpoint/2010/main" val="1553397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8693" y="815398"/>
            <a:ext cx="8761413" cy="728480"/>
          </a:xfrm>
        </p:spPr>
        <p:txBody>
          <a:bodyPr/>
          <a:lstStyle/>
          <a:p>
            <a:r>
              <a:rPr lang="fr-FR" b="1" dirty="0" smtClean="0"/>
              <a:t>Evaluation</a:t>
            </a:r>
            <a:endParaRPr lang="fr-FR" b="1" dirty="0"/>
          </a:p>
        </p:txBody>
      </p:sp>
      <p:sp>
        <p:nvSpPr>
          <p:cNvPr id="3" name="Espace réservé du contenu 2"/>
          <p:cNvSpPr>
            <a:spLocks noGrp="1"/>
          </p:cNvSpPr>
          <p:nvPr>
            <p:ph idx="1"/>
          </p:nvPr>
        </p:nvSpPr>
        <p:spPr>
          <a:xfrm>
            <a:off x="636104" y="1716156"/>
            <a:ext cx="10986051" cy="4365626"/>
          </a:xfrm>
        </p:spPr>
        <p:txBody>
          <a:bodyPr/>
          <a:lstStyle/>
          <a:p>
            <a:r>
              <a:rPr lang="en-GB" b="1" dirty="0" smtClean="0">
                <a:solidFill>
                  <a:schemeClr val="bg1"/>
                </a:solidFill>
              </a:rPr>
              <a:t>Les </a:t>
            </a:r>
            <a:r>
              <a:rPr lang="en-GB" b="1" dirty="0" err="1" smtClean="0">
                <a:solidFill>
                  <a:schemeClr val="bg1"/>
                </a:solidFill>
              </a:rPr>
              <a:t>paramètres</a:t>
            </a:r>
            <a:r>
              <a:rPr lang="en-GB" b="1" dirty="0" smtClean="0">
                <a:solidFill>
                  <a:schemeClr val="bg1"/>
                </a:solidFill>
              </a:rPr>
              <a:t> </a:t>
            </a:r>
            <a:r>
              <a:rPr lang="en-GB" b="1" dirty="0" err="1" smtClean="0">
                <a:solidFill>
                  <a:schemeClr val="bg1"/>
                </a:solidFill>
              </a:rPr>
              <a:t>étudiés</a:t>
            </a:r>
            <a:r>
              <a:rPr lang="en-GB" b="1" dirty="0" smtClean="0">
                <a:solidFill>
                  <a:schemeClr val="bg1"/>
                </a:solidFill>
              </a:rPr>
              <a:t>:</a:t>
            </a:r>
            <a:endParaRPr lang="en-GB" b="1" dirty="0" smtClean="0">
              <a:solidFill>
                <a:schemeClr val="bg1"/>
              </a:solidFill>
            </a:endParaRPr>
          </a:p>
          <a:p>
            <a:pPr lvl="1"/>
            <a:r>
              <a:rPr lang="en-GB" dirty="0" err="1" smtClean="0">
                <a:solidFill>
                  <a:schemeClr val="tx1"/>
                </a:solidFill>
              </a:rPr>
              <a:t>Liés</a:t>
            </a:r>
            <a:r>
              <a:rPr lang="en-GB" dirty="0" smtClean="0">
                <a:solidFill>
                  <a:schemeClr val="tx1"/>
                </a:solidFill>
              </a:rPr>
              <a:t> au Patient </a:t>
            </a:r>
            <a:r>
              <a:rPr lang="en-GB" dirty="0" smtClean="0"/>
              <a:t>: </a:t>
            </a:r>
            <a:r>
              <a:rPr lang="en-GB" sz="1800" b="1" i="1" dirty="0" smtClean="0"/>
              <a:t>age, </a:t>
            </a:r>
            <a:r>
              <a:rPr lang="en-GB" sz="1800" b="1" i="1" dirty="0" err="1" smtClean="0"/>
              <a:t>sexe</a:t>
            </a:r>
            <a:r>
              <a:rPr lang="en-GB" sz="1800" b="1" i="1" dirty="0" smtClean="0"/>
              <a:t>, Parker </a:t>
            </a:r>
            <a:r>
              <a:rPr lang="en-GB" sz="1800" b="1" i="1" dirty="0" err="1" smtClean="0"/>
              <a:t>préop</a:t>
            </a:r>
            <a:r>
              <a:rPr lang="en-GB" sz="1800" b="1" i="1" dirty="0" smtClean="0"/>
              <a:t>, </a:t>
            </a:r>
            <a:r>
              <a:rPr lang="en-GB" sz="1800" b="1" i="1" dirty="0" err="1" smtClean="0"/>
              <a:t>état</a:t>
            </a:r>
            <a:r>
              <a:rPr lang="en-GB" sz="1800" b="1" i="1" dirty="0" smtClean="0"/>
              <a:t> de dependence </a:t>
            </a:r>
            <a:r>
              <a:rPr lang="en-GB" sz="1800" b="1" i="1" dirty="0" err="1" smtClean="0"/>
              <a:t>préop</a:t>
            </a:r>
            <a:r>
              <a:rPr lang="en-GB" sz="1800" b="1" i="1" dirty="0" smtClean="0"/>
              <a:t>, </a:t>
            </a:r>
            <a:r>
              <a:rPr lang="en-GB" sz="1800" b="1" i="1" dirty="0" err="1" smtClean="0"/>
              <a:t>état</a:t>
            </a:r>
            <a:r>
              <a:rPr lang="en-GB" sz="1800" b="1" i="1" dirty="0" smtClean="0"/>
              <a:t> </a:t>
            </a:r>
            <a:r>
              <a:rPr lang="en-GB" sz="1800" b="1" i="1" dirty="0" err="1" smtClean="0"/>
              <a:t>nutriotionnel</a:t>
            </a:r>
            <a:r>
              <a:rPr lang="en-GB" sz="1800" b="1" i="1" dirty="0" smtClean="0"/>
              <a:t>, </a:t>
            </a:r>
            <a:r>
              <a:rPr lang="en-GB" sz="1800" b="1" i="1" dirty="0" err="1" smtClean="0"/>
              <a:t>comorbidité</a:t>
            </a:r>
            <a:r>
              <a:rPr lang="en-GB" sz="1800" b="1" i="1" dirty="0" smtClean="0"/>
              <a:t>, IMC, </a:t>
            </a:r>
            <a:r>
              <a:rPr lang="en-GB" sz="1800" b="1" i="1" dirty="0" err="1" smtClean="0"/>
              <a:t>Hématocrite</a:t>
            </a:r>
            <a:r>
              <a:rPr lang="en-GB" sz="1800" b="1" i="1" dirty="0" smtClean="0"/>
              <a:t> </a:t>
            </a:r>
            <a:r>
              <a:rPr lang="en-GB" sz="1800" b="1" i="1" dirty="0" err="1" smtClean="0"/>
              <a:t>preop</a:t>
            </a:r>
            <a:endParaRPr lang="en-GB" sz="1800" b="1" i="1" dirty="0" smtClean="0"/>
          </a:p>
          <a:p>
            <a:pPr lvl="1"/>
            <a:r>
              <a:rPr lang="en-GB" dirty="0" err="1" smtClean="0"/>
              <a:t>Liés</a:t>
            </a:r>
            <a:r>
              <a:rPr lang="en-GB" dirty="0" smtClean="0"/>
              <a:t> </a:t>
            </a:r>
            <a:r>
              <a:rPr lang="en-GB" dirty="0" err="1" smtClean="0"/>
              <a:t>à</a:t>
            </a:r>
            <a:r>
              <a:rPr lang="en-GB" dirty="0" smtClean="0"/>
              <a:t> la Fracture: </a:t>
            </a:r>
            <a:r>
              <a:rPr lang="en-GB" sz="1800" b="1" i="1" dirty="0" err="1" smtClean="0"/>
              <a:t>déplacement</a:t>
            </a:r>
            <a:endParaRPr lang="en-GB" sz="1800" b="1" i="1" dirty="0" smtClean="0"/>
          </a:p>
          <a:p>
            <a:pPr lvl="1"/>
            <a:r>
              <a:rPr lang="en-GB" dirty="0" err="1" smtClean="0"/>
              <a:t>Liés</a:t>
            </a:r>
            <a:r>
              <a:rPr lang="en-GB" dirty="0" smtClean="0"/>
              <a:t> au </a:t>
            </a:r>
            <a:r>
              <a:rPr lang="en-GB" dirty="0" err="1" smtClean="0"/>
              <a:t>traitement</a:t>
            </a:r>
            <a:r>
              <a:rPr lang="en-GB" dirty="0" smtClean="0"/>
              <a:t>: </a:t>
            </a:r>
            <a:r>
              <a:rPr lang="en-GB" sz="1800" b="1" i="1" dirty="0" smtClean="0"/>
              <a:t>fixation versus </a:t>
            </a:r>
            <a:r>
              <a:rPr lang="en-GB" sz="1800" b="1" i="1" dirty="0" err="1" smtClean="0"/>
              <a:t>arthroplastie</a:t>
            </a:r>
            <a:r>
              <a:rPr lang="en-GB" sz="1800" b="1" i="1" dirty="0" smtClean="0"/>
              <a:t>, </a:t>
            </a:r>
            <a:r>
              <a:rPr lang="en-GB" sz="1800" b="1" i="1" dirty="0" err="1" smtClean="0"/>
              <a:t>pertes</a:t>
            </a:r>
            <a:r>
              <a:rPr lang="en-GB" sz="1800" b="1" i="1" dirty="0" smtClean="0"/>
              <a:t> </a:t>
            </a:r>
            <a:r>
              <a:rPr lang="en-GB" sz="1800" b="1" i="1" dirty="0" err="1" smtClean="0"/>
              <a:t>sanguines</a:t>
            </a:r>
            <a:r>
              <a:rPr lang="en-GB" sz="1800" b="1" i="1" dirty="0" smtClean="0"/>
              <a:t> (</a:t>
            </a:r>
            <a:r>
              <a:rPr lang="en-GB" sz="1800" b="1" i="1" dirty="0" err="1" smtClean="0"/>
              <a:t>Mercuriali</a:t>
            </a:r>
            <a:r>
              <a:rPr lang="en-GB" sz="1800" b="1" i="1" dirty="0" smtClean="0"/>
              <a:t> et </a:t>
            </a:r>
            <a:r>
              <a:rPr lang="en-GB" sz="1800" b="1" i="1" dirty="0" err="1" smtClean="0"/>
              <a:t>Inghilerri</a:t>
            </a:r>
            <a:r>
              <a:rPr lang="en-GB" sz="1800" b="1" i="1" dirty="0" smtClean="0"/>
              <a:t>), </a:t>
            </a:r>
            <a:r>
              <a:rPr lang="en-GB" sz="1800" b="1" i="1" dirty="0" err="1" smtClean="0"/>
              <a:t>taux</a:t>
            </a:r>
            <a:r>
              <a:rPr lang="en-GB" sz="1800" b="1" i="1" dirty="0" smtClean="0"/>
              <a:t> de transfusion, </a:t>
            </a:r>
            <a:r>
              <a:rPr lang="en-GB" sz="1800" b="1" i="1" dirty="0" err="1" smtClean="0"/>
              <a:t>délai</a:t>
            </a:r>
            <a:r>
              <a:rPr lang="en-GB" sz="1800" b="1" i="1" dirty="0" smtClean="0"/>
              <a:t> de la </a:t>
            </a:r>
            <a:r>
              <a:rPr lang="en-GB" sz="1800" b="1" i="1" dirty="0" err="1" smtClean="0"/>
              <a:t>chirurgie</a:t>
            </a:r>
            <a:endParaRPr lang="en-GB" sz="1800" b="1" i="1" dirty="0" smtClean="0"/>
          </a:p>
          <a:p>
            <a:r>
              <a:rPr lang="en-GB" dirty="0" err="1" smtClean="0"/>
              <a:t>Critères</a:t>
            </a:r>
            <a:r>
              <a:rPr lang="en-GB" dirty="0" smtClean="0"/>
              <a:t> </a:t>
            </a:r>
            <a:r>
              <a:rPr lang="en-GB" dirty="0" err="1" smtClean="0"/>
              <a:t>d’évaluation</a:t>
            </a:r>
            <a:r>
              <a:rPr lang="en-GB" dirty="0" smtClean="0"/>
              <a:t>:</a:t>
            </a:r>
            <a:endParaRPr lang="en-GB" dirty="0" smtClean="0"/>
          </a:p>
          <a:p>
            <a:pPr lvl="1"/>
            <a:r>
              <a:rPr lang="en-GB" dirty="0" err="1" smtClean="0"/>
              <a:t>Mortalité</a:t>
            </a:r>
            <a:r>
              <a:rPr lang="en-GB" dirty="0" smtClean="0"/>
              <a:t> </a:t>
            </a:r>
            <a:r>
              <a:rPr lang="en-GB" dirty="0" err="1" smtClean="0"/>
              <a:t>à</a:t>
            </a:r>
            <a:r>
              <a:rPr lang="en-GB" dirty="0" smtClean="0"/>
              <a:t> 6 </a:t>
            </a:r>
            <a:r>
              <a:rPr lang="en-GB" dirty="0" err="1" smtClean="0"/>
              <a:t>mois</a:t>
            </a:r>
            <a:endParaRPr lang="en-GB" dirty="0" smtClean="0"/>
          </a:p>
          <a:p>
            <a:pPr lvl="1"/>
            <a:r>
              <a:rPr lang="en-GB" dirty="0" err="1" smtClean="0"/>
              <a:t>Morbidité</a:t>
            </a:r>
            <a:r>
              <a:rPr lang="en-GB" dirty="0" smtClean="0"/>
              <a:t> </a:t>
            </a:r>
            <a:r>
              <a:rPr lang="en-GB" dirty="0" smtClean="0"/>
              <a:t>(infection, </a:t>
            </a:r>
            <a:r>
              <a:rPr lang="en-GB" dirty="0" err="1" smtClean="0"/>
              <a:t>état</a:t>
            </a:r>
            <a:r>
              <a:rPr lang="en-GB" dirty="0" smtClean="0"/>
              <a:t> </a:t>
            </a:r>
            <a:r>
              <a:rPr lang="en-GB" dirty="0" err="1" smtClean="0"/>
              <a:t>nutrio-tionnel</a:t>
            </a:r>
            <a:r>
              <a:rPr lang="en-GB" dirty="0" smtClean="0"/>
              <a:t> et complications </a:t>
            </a:r>
            <a:r>
              <a:rPr lang="en-GB" dirty="0" err="1" smtClean="0"/>
              <a:t>mécaniques</a:t>
            </a:r>
            <a:r>
              <a:rPr lang="en-GB" dirty="0" smtClean="0"/>
              <a:t>)</a:t>
            </a:r>
            <a:endParaRPr lang="en-GB" dirty="0" smtClean="0"/>
          </a:p>
          <a:p>
            <a:pPr lvl="1"/>
            <a:r>
              <a:rPr lang="en-GB" dirty="0" err="1" smtClean="0"/>
              <a:t>Résultats</a:t>
            </a:r>
            <a:r>
              <a:rPr lang="en-GB" dirty="0" smtClean="0"/>
              <a:t> </a:t>
            </a:r>
            <a:r>
              <a:rPr lang="en-GB" dirty="0" err="1" smtClean="0"/>
              <a:t>fonctionnels</a:t>
            </a:r>
            <a:r>
              <a:rPr lang="en-GB" dirty="0" smtClean="0"/>
              <a:t> (ADL </a:t>
            </a:r>
            <a:r>
              <a:rPr lang="en-GB" dirty="0" err="1" smtClean="0"/>
              <a:t>selon</a:t>
            </a:r>
            <a:r>
              <a:rPr lang="en-GB" dirty="0" smtClean="0"/>
              <a:t> Katz</a:t>
            </a:r>
            <a:r>
              <a:rPr lang="en-GB" dirty="0" smtClean="0"/>
              <a:t>, Parker)</a:t>
            </a:r>
          </a:p>
          <a:p>
            <a:r>
              <a:rPr lang="en-GB" dirty="0" smtClean="0"/>
              <a:t>Analyse </a:t>
            </a:r>
            <a:r>
              <a:rPr lang="en-GB" dirty="0" err="1" smtClean="0"/>
              <a:t>multivariée</a:t>
            </a:r>
            <a:r>
              <a:rPr lang="en-GB" dirty="0" smtClean="0"/>
              <a:t> pas </a:t>
            </a:r>
            <a:r>
              <a:rPr lang="en-GB" dirty="0" err="1" smtClean="0"/>
              <a:t>à</a:t>
            </a:r>
            <a:r>
              <a:rPr lang="en-GB" dirty="0" smtClean="0"/>
              <a:t> pas</a:t>
            </a:r>
            <a:endParaRPr lang="en-GB" dirty="0"/>
          </a:p>
        </p:txBody>
      </p:sp>
    </p:spTree>
    <p:extLst>
      <p:ext uri="{BB962C8B-B14F-4D97-AF65-F5344CB8AC3E}">
        <p14:creationId xmlns:p14="http://schemas.microsoft.com/office/powerpoint/2010/main" val="596365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2426" y="312117"/>
            <a:ext cx="10515600" cy="1092614"/>
          </a:xfrm>
        </p:spPr>
        <p:txBody>
          <a:bodyPr/>
          <a:lstStyle/>
          <a:p>
            <a:r>
              <a:rPr lang="fr-FR" b="1" dirty="0" smtClean="0"/>
              <a:t>Mortalité à 6 mois: </a:t>
            </a:r>
            <a:r>
              <a:rPr lang="fr-FR" b="1" dirty="0" smtClean="0"/>
              <a:t>16%</a:t>
            </a:r>
            <a:endParaRPr lang="fr-FR" b="1" dirty="0"/>
          </a:p>
        </p:txBody>
      </p:sp>
      <p:sp>
        <p:nvSpPr>
          <p:cNvPr id="7" name="Rectangle 6"/>
          <p:cNvSpPr/>
          <p:nvPr/>
        </p:nvSpPr>
        <p:spPr>
          <a:xfrm>
            <a:off x="9301615" y="5949122"/>
            <a:ext cx="1569660" cy="369332"/>
          </a:xfrm>
          <a:prstGeom prst="rect">
            <a:avLst/>
          </a:prstGeom>
        </p:spPr>
        <p:txBody>
          <a:bodyPr wrap="none">
            <a:spAutoFit/>
          </a:bodyPr>
          <a:lstStyle/>
          <a:p>
            <a:r>
              <a:rPr lang="fr-FR" b="1" dirty="0" smtClean="0"/>
              <a:t>Recul </a:t>
            </a:r>
            <a:r>
              <a:rPr lang="fr-FR" b="1" dirty="0"/>
              <a:t>(</a:t>
            </a:r>
            <a:r>
              <a:rPr lang="fr-FR" b="1" dirty="0" smtClean="0"/>
              <a:t>mois</a:t>
            </a:r>
            <a:r>
              <a:rPr lang="fr-FR" b="1" dirty="0"/>
              <a:t>)</a:t>
            </a:r>
          </a:p>
        </p:txBody>
      </p:sp>
      <p:graphicFrame>
        <p:nvGraphicFramePr>
          <p:cNvPr id="9" name="Graphique 8"/>
          <p:cNvGraphicFramePr/>
          <p:nvPr>
            <p:extLst>
              <p:ext uri="{D42A27DB-BD31-4B8C-83A1-F6EECF244321}">
                <p14:modId xmlns:p14="http://schemas.microsoft.com/office/powerpoint/2010/main" val="1400568585"/>
              </p:ext>
            </p:extLst>
          </p:nvPr>
        </p:nvGraphicFramePr>
        <p:xfrm>
          <a:off x="2381249" y="2577272"/>
          <a:ext cx="8147077" cy="337185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293820" y="2573222"/>
            <a:ext cx="1164101" cy="369332"/>
          </a:xfrm>
          <a:prstGeom prst="rect">
            <a:avLst/>
          </a:prstGeom>
        </p:spPr>
        <p:txBody>
          <a:bodyPr wrap="none">
            <a:spAutoFit/>
          </a:bodyPr>
          <a:lstStyle/>
          <a:p>
            <a:r>
              <a:rPr lang="fr-FR" b="1" dirty="0" smtClean="0"/>
              <a:t>Mortalité</a:t>
            </a:r>
            <a:endParaRPr lang="fr-FR" b="1" dirty="0"/>
          </a:p>
        </p:txBody>
      </p:sp>
      <p:grpSp>
        <p:nvGrpSpPr>
          <p:cNvPr id="12" name="Grouper 11"/>
          <p:cNvGrpSpPr/>
          <p:nvPr/>
        </p:nvGrpSpPr>
        <p:grpSpPr>
          <a:xfrm>
            <a:off x="1509185" y="2573222"/>
            <a:ext cx="872064" cy="1346630"/>
            <a:chOff x="0" y="2328333"/>
            <a:chExt cx="872064" cy="1346630"/>
          </a:xfrm>
        </p:grpSpPr>
        <p:sp>
          <p:nvSpPr>
            <p:cNvPr id="8" name="ZoneTexte 7"/>
            <p:cNvSpPr txBox="1"/>
            <p:nvPr/>
          </p:nvSpPr>
          <p:spPr>
            <a:xfrm>
              <a:off x="14815" y="2328333"/>
              <a:ext cx="857249" cy="307777"/>
            </a:xfrm>
            <a:prstGeom prst="rect">
              <a:avLst/>
            </a:prstGeom>
            <a:noFill/>
          </p:spPr>
          <p:txBody>
            <a:bodyPr wrap="square" rtlCol="0">
              <a:spAutoFit/>
            </a:bodyPr>
            <a:lstStyle/>
            <a:p>
              <a:pPr algn="ctr"/>
              <a:r>
                <a:rPr lang="fr-FR" sz="1400" dirty="0"/>
                <a:t>100%</a:t>
              </a:r>
            </a:p>
          </p:txBody>
        </p:sp>
        <p:sp>
          <p:nvSpPr>
            <p:cNvPr id="11" name="ZoneTexte 10"/>
            <p:cNvSpPr txBox="1"/>
            <p:nvPr/>
          </p:nvSpPr>
          <p:spPr>
            <a:xfrm>
              <a:off x="0" y="3367186"/>
              <a:ext cx="857249" cy="307777"/>
            </a:xfrm>
            <a:prstGeom prst="rect">
              <a:avLst/>
            </a:prstGeom>
            <a:noFill/>
          </p:spPr>
          <p:txBody>
            <a:bodyPr wrap="square" rtlCol="0">
              <a:spAutoFit/>
            </a:bodyPr>
            <a:lstStyle/>
            <a:p>
              <a:pPr algn="ctr"/>
              <a:r>
                <a:rPr lang="fr-FR" sz="1400" dirty="0"/>
                <a:t>50%</a:t>
              </a:r>
            </a:p>
          </p:txBody>
        </p:sp>
      </p:grpSp>
      <p:graphicFrame>
        <p:nvGraphicFramePr>
          <p:cNvPr id="13" name="Tableau 12"/>
          <p:cNvGraphicFramePr>
            <a:graphicFrameLocks noGrp="1"/>
          </p:cNvGraphicFramePr>
          <p:nvPr>
            <p:extLst>
              <p:ext uri="{D42A27DB-BD31-4B8C-83A1-F6EECF244321}">
                <p14:modId xmlns:p14="http://schemas.microsoft.com/office/powerpoint/2010/main" val="859531543"/>
              </p:ext>
            </p:extLst>
          </p:nvPr>
        </p:nvGraphicFramePr>
        <p:xfrm>
          <a:off x="3656005" y="1404731"/>
          <a:ext cx="5645610" cy="851906"/>
        </p:xfrm>
        <a:graphic>
          <a:graphicData uri="http://schemas.openxmlformats.org/drawingml/2006/table">
            <a:tbl>
              <a:tblPr firstRow="1" bandRow="1">
                <a:tableStyleId>{5C22544A-7EE6-4342-B048-85BDC9FD1C3A}</a:tableStyleId>
              </a:tblPr>
              <a:tblGrid>
                <a:gridCol w="1881870"/>
                <a:gridCol w="1881870"/>
                <a:gridCol w="1881870"/>
              </a:tblGrid>
              <a:tr h="486146">
                <a:tc>
                  <a:txBody>
                    <a:bodyPr/>
                    <a:lstStyle/>
                    <a:p>
                      <a:pPr algn="ctr"/>
                      <a:r>
                        <a:rPr lang="fr-FR" sz="1800" b="1" dirty="0" smtClean="0"/>
                        <a:t>Fixation</a:t>
                      </a:r>
                      <a:endParaRPr lang="fr-FR" sz="1800" b="1" dirty="0"/>
                    </a:p>
                  </a:txBody>
                  <a:tcPr/>
                </a:tc>
                <a:tc>
                  <a:txBody>
                    <a:bodyPr/>
                    <a:lstStyle/>
                    <a:p>
                      <a:pPr algn="ctr"/>
                      <a:r>
                        <a:rPr lang="fr-FR" sz="1800" b="1" dirty="0" smtClean="0"/>
                        <a:t>Arthroplastie</a:t>
                      </a:r>
                      <a:endParaRPr lang="fr-FR" sz="1800" b="1" dirty="0"/>
                    </a:p>
                  </a:txBody>
                  <a:tcPr/>
                </a:tc>
                <a:tc>
                  <a:txBody>
                    <a:bodyPr/>
                    <a:lstStyle/>
                    <a:p>
                      <a:pPr algn="ctr"/>
                      <a:r>
                        <a:rPr lang="fr-FR" sz="1800" b="1" dirty="0" smtClean="0"/>
                        <a:t>P value</a:t>
                      </a:r>
                    </a:p>
                  </a:txBody>
                  <a:tcPr/>
                </a:tc>
              </a:tr>
              <a:tr h="355415">
                <a:tc>
                  <a:txBody>
                    <a:bodyPr/>
                    <a:lstStyle/>
                    <a:p>
                      <a:pPr algn="ctr"/>
                      <a:r>
                        <a:rPr lang="fr-FR" b="1" dirty="0" smtClean="0"/>
                        <a:t>20%</a:t>
                      </a:r>
                      <a:endParaRPr lang="fr-FR" b="1" dirty="0"/>
                    </a:p>
                  </a:txBody>
                  <a:tcPr/>
                </a:tc>
                <a:tc>
                  <a:txBody>
                    <a:bodyPr/>
                    <a:lstStyle/>
                    <a:p>
                      <a:pPr algn="ctr"/>
                      <a:r>
                        <a:rPr lang="fr-FR" b="1" dirty="0" smtClean="0"/>
                        <a:t>16%</a:t>
                      </a:r>
                      <a:endParaRPr lang="fr-FR" b="1" dirty="0"/>
                    </a:p>
                  </a:txBody>
                  <a:tcPr/>
                </a:tc>
                <a:tc>
                  <a:txBody>
                    <a:bodyPr/>
                    <a:lstStyle/>
                    <a:p>
                      <a:pPr algn="ctr"/>
                      <a:r>
                        <a:rPr lang="fr-FR" b="1" dirty="0" smtClean="0"/>
                        <a:t>&gt;0.05</a:t>
                      </a:r>
                      <a:endParaRPr lang="fr-FR" b="1" dirty="0"/>
                    </a:p>
                  </a:txBody>
                  <a:tcPr/>
                </a:tc>
              </a:tr>
            </a:tbl>
          </a:graphicData>
        </a:graphic>
      </p:graphicFrame>
    </p:spTree>
    <p:extLst>
      <p:ext uri="{BB962C8B-B14F-4D97-AF65-F5344CB8AC3E}">
        <p14:creationId xmlns:p14="http://schemas.microsoft.com/office/powerpoint/2010/main" val="934313995"/>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947920"/>
            <a:ext cx="9513046" cy="728480"/>
          </a:xfrm>
        </p:spPr>
        <p:txBody>
          <a:bodyPr/>
          <a:lstStyle/>
          <a:p>
            <a:r>
              <a:rPr lang="fr-FR" dirty="0" smtClean="0"/>
              <a:t>Mortalité à 6 mois: Analyse multivariée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63018424"/>
              </p:ext>
            </p:extLst>
          </p:nvPr>
        </p:nvGraphicFramePr>
        <p:xfrm>
          <a:off x="1568077" y="2335664"/>
          <a:ext cx="8686800" cy="3156949"/>
        </p:xfrm>
        <a:graphic>
          <a:graphicData uri="http://schemas.openxmlformats.org/drawingml/2006/table">
            <a:tbl>
              <a:tblPr/>
              <a:tblGrid>
                <a:gridCol w="3842860"/>
                <a:gridCol w="1210985"/>
                <a:gridCol w="1210985"/>
                <a:gridCol w="1210985"/>
                <a:gridCol w="1210985"/>
              </a:tblGrid>
              <a:tr h="483522">
                <a:tc>
                  <a:txBody>
                    <a:bodyPr/>
                    <a:lstStyle/>
                    <a:p>
                      <a:pPr algn="ctr" fontAlgn="ctr"/>
                      <a:r>
                        <a:rPr lang="fr-FR" sz="1600" b="1" i="0" u="none" strike="noStrike" dirty="0" smtClean="0">
                          <a:solidFill>
                            <a:srgbClr val="000000"/>
                          </a:solidFill>
                          <a:latin typeface="+mn-lt"/>
                        </a:rPr>
                        <a:t>Variables</a:t>
                      </a:r>
                      <a:endParaRPr lang="fr-FR" sz="1600" b="1" i="0" u="none" strike="noStrike" dirty="0">
                        <a:solidFill>
                          <a:srgbClr val="000000"/>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fr-FR" sz="1400" b="1" i="0" u="none" strike="noStrike" dirty="0" err="1" smtClean="0">
                          <a:solidFill>
                            <a:srgbClr val="000000"/>
                          </a:solidFill>
                          <a:latin typeface="+mn-lt"/>
                        </a:rPr>
                        <a:t>Odd</a:t>
                      </a:r>
                      <a:r>
                        <a:rPr lang="fr-FR" sz="1400" b="1" i="0" u="none" strike="noStrike" dirty="0" smtClean="0">
                          <a:solidFill>
                            <a:srgbClr val="000000"/>
                          </a:solidFill>
                          <a:latin typeface="+mn-lt"/>
                        </a:rPr>
                        <a:t> Ratio</a:t>
                      </a:r>
                      <a:endParaRPr lang="fr-FR" sz="1400" b="1" i="0" u="none" strike="noStrike" dirty="0">
                        <a:solidFill>
                          <a:srgbClr val="000000"/>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gridSpan="2">
                  <a:txBody>
                    <a:bodyPr/>
                    <a:lstStyle/>
                    <a:p>
                      <a:pPr algn="ctr" fontAlgn="ctr"/>
                      <a:r>
                        <a:rPr lang="fr-FR" sz="1600" b="1" i="0" u="none" strike="noStrike" dirty="0" smtClean="0">
                          <a:solidFill>
                            <a:srgbClr val="000000"/>
                          </a:solidFill>
                          <a:latin typeface="+mn-lt"/>
                        </a:rPr>
                        <a:t>Intervalle de confiance à </a:t>
                      </a:r>
                      <a:r>
                        <a:rPr lang="fr-FR" sz="1800" b="1" i="0" u="none" strike="noStrike" dirty="0">
                          <a:solidFill>
                            <a:srgbClr val="000000"/>
                          </a:solidFill>
                          <a:latin typeface="+mn-lt"/>
                        </a:rPr>
                        <a:t> </a:t>
                      </a:r>
                      <a:r>
                        <a:rPr lang="fr-FR" sz="1600" b="1" i="0" u="none" strike="noStrike" dirty="0" smtClean="0">
                          <a:solidFill>
                            <a:srgbClr val="000000"/>
                          </a:solidFill>
                          <a:latin typeface="+mn-lt"/>
                        </a:rPr>
                        <a:t>95</a:t>
                      </a:r>
                      <a:r>
                        <a:rPr lang="fr-FR" sz="1600" b="1" i="0" u="none" strike="noStrike" dirty="0" smtClean="0">
                          <a:solidFill>
                            <a:srgbClr val="000000"/>
                          </a:solidFill>
                          <a:latin typeface="+mn-lt"/>
                        </a:rPr>
                        <a:t>%</a:t>
                      </a:r>
                      <a:endParaRPr lang="fr-FR" sz="1800" b="1" i="0" u="none" strike="noStrike" dirty="0">
                        <a:solidFill>
                          <a:srgbClr val="000000"/>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fr-FR"/>
                    </a:p>
                  </a:txBody>
                  <a:tcPr/>
                </a:tc>
                <a:tc>
                  <a:txBody>
                    <a:bodyPr/>
                    <a:lstStyle/>
                    <a:p>
                      <a:pPr algn="ctr" fontAlgn="ctr"/>
                      <a:r>
                        <a:rPr lang="fr-FR" sz="1400" b="1" i="0" u="none" strike="noStrike" dirty="0" smtClean="0">
                          <a:solidFill>
                            <a:srgbClr val="000000"/>
                          </a:solidFill>
                          <a:latin typeface="+mn-lt"/>
                        </a:rPr>
                        <a:t>Valeur de p</a:t>
                      </a:r>
                      <a:endParaRPr lang="fr-FR" sz="1400" b="1" i="0" u="none" strike="noStrike" dirty="0">
                        <a:solidFill>
                          <a:srgbClr val="000000"/>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483522">
                <a:tc>
                  <a:txBody>
                    <a:bodyPr/>
                    <a:lstStyle/>
                    <a:p>
                      <a:pPr algn="l" fontAlgn="ctr"/>
                      <a:r>
                        <a:rPr lang="fr-FR" sz="1600" b="0" i="0" u="none" strike="noStrike" dirty="0" smtClean="0">
                          <a:solidFill>
                            <a:schemeClr val="tx1"/>
                          </a:solidFill>
                          <a:latin typeface="+mn-lt"/>
                        </a:rPr>
                        <a:t>Type </a:t>
                      </a:r>
                      <a:r>
                        <a:rPr lang="fr-FR" sz="1600" b="0" i="0" u="none" strike="noStrike" dirty="0" smtClean="0">
                          <a:solidFill>
                            <a:schemeClr val="tx1"/>
                          </a:solidFill>
                          <a:latin typeface="+mn-lt"/>
                        </a:rPr>
                        <a:t>de traitement</a:t>
                      </a:r>
                      <a:r>
                        <a:rPr lang="fr-FR" sz="1600" b="0" i="0" u="none" strike="noStrike" dirty="0" smtClean="0">
                          <a:solidFill>
                            <a:schemeClr val="tx1"/>
                          </a:solidFill>
                          <a:latin typeface="+mn-lt"/>
                        </a:rPr>
                        <a:t>:</a:t>
                      </a:r>
                    </a:p>
                    <a:p>
                      <a:pPr algn="l" fontAlgn="ctr"/>
                      <a:r>
                        <a:rPr lang="fr-FR" sz="1600" b="0" i="0" u="none" strike="noStrike" dirty="0" smtClean="0">
                          <a:solidFill>
                            <a:schemeClr val="tx1"/>
                          </a:solidFill>
                          <a:latin typeface="+mn-lt"/>
                        </a:rPr>
                        <a:t>Fixation </a:t>
                      </a:r>
                      <a:r>
                        <a:rPr lang="fr-FR" sz="1600" b="0" i="0" u="none" strike="noStrike" dirty="0">
                          <a:solidFill>
                            <a:schemeClr val="tx1"/>
                          </a:solidFill>
                          <a:latin typeface="+mn-lt"/>
                        </a:rPr>
                        <a:t>vs </a:t>
                      </a:r>
                      <a:r>
                        <a:rPr lang="fr-FR" sz="1600" b="0" i="0" u="none" strike="noStrike" dirty="0" smtClean="0">
                          <a:solidFill>
                            <a:schemeClr val="tx1"/>
                          </a:solidFill>
                          <a:latin typeface="+mn-lt"/>
                        </a:rPr>
                        <a:t>Arthroplastie</a:t>
                      </a:r>
                      <a:endParaRPr lang="fr-FR" sz="1600" b="0" i="0" u="none" strike="noStrike" dirty="0">
                        <a:solidFill>
                          <a:schemeClr val="tx1"/>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r-FR" sz="1600" b="0" i="0" u="none" strike="noStrike" dirty="0">
                          <a:solidFill>
                            <a:schemeClr val="tx1"/>
                          </a:solidFill>
                          <a:latin typeface="+mn-lt"/>
                        </a:rPr>
                        <a:t>0.659</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r-FR" sz="1600" b="0" i="0" u="none" strike="noStrike" dirty="0">
                          <a:solidFill>
                            <a:schemeClr val="tx1"/>
                          </a:solidFill>
                          <a:latin typeface="+mn-lt"/>
                        </a:rPr>
                        <a:t>0.290</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r-FR" sz="1600" b="0" i="0" u="none" strike="noStrike" dirty="0">
                          <a:solidFill>
                            <a:schemeClr val="tx1"/>
                          </a:solidFill>
                          <a:latin typeface="+mn-lt"/>
                        </a:rPr>
                        <a:t>1.499</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r-FR" sz="1600" b="0" i="0" u="none" strike="noStrike" dirty="0">
                          <a:solidFill>
                            <a:schemeClr val="tx1"/>
                          </a:solidFill>
                          <a:latin typeface="+mn-lt"/>
                        </a:rPr>
                        <a:t>0.3198</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83522">
                <a:tc>
                  <a:txBody>
                    <a:bodyPr/>
                    <a:lstStyle/>
                    <a:p>
                      <a:pPr algn="l" fontAlgn="ctr"/>
                      <a:endParaRPr lang="fr-FR" sz="1600" b="0" i="0" u="none" strike="noStrike" dirty="0">
                        <a:solidFill>
                          <a:schemeClr val="tx1"/>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endParaRPr lang="fr-FR" sz="1600" b="0" i="0" u="none" strike="noStrike" dirty="0">
                        <a:solidFill>
                          <a:schemeClr val="tx1"/>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endParaRPr lang="fr-FR" sz="1600" b="0" i="0" u="none" strike="noStrike" dirty="0">
                        <a:solidFill>
                          <a:schemeClr val="tx1"/>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endParaRPr lang="fr-FR" sz="1600" b="0" i="0" u="none" strike="noStrike" dirty="0">
                        <a:solidFill>
                          <a:schemeClr val="tx1"/>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endParaRPr lang="fr-FR" sz="1600" b="0" i="0" u="none" strike="noStrike" dirty="0">
                        <a:solidFill>
                          <a:schemeClr val="tx1"/>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8985">
                <a:tc>
                  <a:txBody>
                    <a:bodyPr/>
                    <a:lstStyle/>
                    <a:p>
                      <a:pPr algn="l" fontAlgn="ctr"/>
                      <a:r>
                        <a:rPr lang="fr-FR" sz="1600" b="0" i="0" u="none" strike="noStrike" dirty="0" smtClean="0">
                          <a:solidFill>
                            <a:srgbClr val="000000"/>
                          </a:solidFill>
                          <a:latin typeface="+mn-lt"/>
                        </a:rPr>
                        <a:t> Sexe  M </a:t>
                      </a:r>
                      <a:r>
                        <a:rPr lang="fr-FR" sz="1600" b="0" i="0" u="none" strike="noStrike" dirty="0">
                          <a:solidFill>
                            <a:srgbClr val="000000"/>
                          </a:solidFill>
                          <a:latin typeface="+mn-lt"/>
                        </a:rPr>
                        <a:t>vs F</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fr-FR" sz="1600" b="0" i="0" u="none" strike="noStrike">
                          <a:solidFill>
                            <a:srgbClr val="000000"/>
                          </a:solidFill>
                          <a:latin typeface="+mn-lt"/>
                        </a:rPr>
                        <a:t>3.423</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fr-FR" sz="1600" b="0" i="0" u="none" strike="noStrike" dirty="0">
                          <a:solidFill>
                            <a:srgbClr val="000000"/>
                          </a:solidFill>
                          <a:latin typeface="+mn-lt"/>
                        </a:rPr>
                        <a:t>2.005</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fr-FR" sz="1600" b="0" i="0" u="none" strike="noStrike">
                          <a:solidFill>
                            <a:srgbClr val="000000"/>
                          </a:solidFill>
                          <a:latin typeface="+mn-lt"/>
                        </a:rPr>
                        <a:t>5.844</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fr-FR" sz="1600" b="0" i="0" u="none" strike="noStrike" dirty="0">
                          <a:solidFill>
                            <a:srgbClr val="000000"/>
                          </a:solidFill>
                          <a:latin typeface="+mn-lt"/>
                        </a:rPr>
                        <a:t>&lt;.0001</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328985">
                <a:tc>
                  <a:txBody>
                    <a:bodyPr/>
                    <a:lstStyle/>
                    <a:p>
                      <a:pPr algn="l" fontAlgn="ctr"/>
                      <a:r>
                        <a:rPr lang="fr-FR" sz="1600" b="0" i="0" u="none" strike="noStrike" dirty="0" smtClean="0">
                          <a:solidFill>
                            <a:srgbClr val="000000"/>
                          </a:solidFill>
                          <a:latin typeface="+mn-lt"/>
                        </a:rPr>
                        <a:t> Score ASA</a:t>
                      </a:r>
                      <a:endParaRPr lang="fr-FR" sz="1600" b="0" i="0" u="none" strike="noStrike" dirty="0">
                        <a:solidFill>
                          <a:srgbClr val="000000"/>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fr-FR" sz="1600" b="0" i="0" u="none" strike="noStrike" dirty="0">
                          <a:solidFill>
                            <a:srgbClr val="000000"/>
                          </a:solidFill>
                          <a:latin typeface="+mn-lt"/>
                        </a:rPr>
                        <a:t>1.560</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fr-FR" sz="1600" b="0" i="0" u="none" strike="noStrike">
                          <a:solidFill>
                            <a:srgbClr val="000000"/>
                          </a:solidFill>
                          <a:latin typeface="+mn-lt"/>
                        </a:rPr>
                        <a:t>1.075</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fr-FR" sz="1600" b="0" i="0" u="none" strike="noStrike" dirty="0">
                          <a:solidFill>
                            <a:srgbClr val="000000"/>
                          </a:solidFill>
                          <a:latin typeface="+mn-lt"/>
                        </a:rPr>
                        <a:t>2.264</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fr-FR" sz="1600" b="0" i="0" u="none" strike="noStrike" dirty="0">
                          <a:solidFill>
                            <a:srgbClr val="000000"/>
                          </a:solidFill>
                          <a:latin typeface="+mn-lt"/>
                        </a:rPr>
                        <a:t>0.0193</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328985">
                <a:tc>
                  <a:txBody>
                    <a:bodyPr/>
                    <a:lstStyle/>
                    <a:p>
                      <a:pPr algn="l" fontAlgn="ctr"/>
                      <a:endParaRPr lang="fr-FR" sz="1600" b="0" i="0" u="none" strike="noStrike" dirty="0">
                        <a:solidFill>
                          <a:srgbClr val="000000"/>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endParaRPr lang="fr-FR" sz="1600" b="0" i="0" u="none" strike="noStrike" dirty="0">
                        <a:solidFill>
                          <a:srgbClr val="000000"/>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endParaRPr lang="fr-FR" sz="1600" b="0" i="0" u="none" strike="noStrike" dirty="0">
                        <a:solidFill>
                          <a:srgbClr val="000000"/>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endParaRPr lang="fr-FR" sz="1600" b="0" i="0" u="none" strike="noStrike" dirty="0">
                        <a:solidFill>
                          <a:srgbClr val="000000"/>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endParaRPr lang="fr-FR" sz="1600" b="0" i="0" u="none" strike="noStrike" dirty="0">
                        <a:solidFill>
                          <a:srgbClr val="000000"/>
                        </a:solidFill>
                        <a:latin typeface="+mn-lt"/>
                      </a:endParaRP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28985">
                <a:tc>
                  <a:txBody>
                    <a:bodyPr/>
                    <a:lstStyle/>
                    <a:p>
                      <a:pPr algn="l" fontAlgn="b"/>
                      <a:r>
                        <a:rPr lang="fr-FR" sz="1600" b="0" i="0" u="none" strike="noStrike" dirty="0" smtClean="0">
                          <a:latin typeface="+mn-lt"/>
                        </a:rPr>
                        <a:t>Parker </a:t>
                      </a:r>
                      <a:r>
                        <a:rPr lang="fr-FR" sz="1600" b="0" i="0" u="none" strike="noStrike" dirty="0" err="1" smtClean="0">
                          <a:latin typeface="+mn-lt"/>
                        </a:rPr>
                        <a:t>préop</a:t>
                      </a:r>
                      <a:r>
                        <a:rPr lang="fr-FR" sz="1600" b="0" i="0" u="none" strike="noStrike" dirty="0" smtClean="0">
                          <a:latin typeface="+mn-lt"/>
                        </a:rPr>
                        <a:t> </a:t>
                      </a:r>
                      <a:r>
                        <a:rPr lang="fr-FR" sz="1600" b="0" i="0" u="none" strike="noStrike" dirty="0" smtClean="0">
                          <a:latin typeface="+mn-lt"/>
                        </a:rPr>
                        <a:t>≤2 </a:t>
                      </a:r>
                      <a:r>
                        <a:rPr lang="fr-FR" sz="1600" b="0" i="0" u="none" strike="noStrike" dirty="0">
                          <a:latin typeface="+mn-lt"/>
                        </a:rPr>
                        <a:t>vs &gt;2</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c>
                  <a:txBody>
                    <a:bodyPr/>
                    <a:lstStyle/>
                    <a:p>
                      <a:pPr algn="ctr" fontAlgn="b"/>
                      <a:r>
                        <a:rPr lang="fr-FR" sz="1600" b="0" i="0" u="none" strike="noStrike" dirty="0">
                          <a:latin typeface="+mn-lt"/>
                        </a:rPr>
                        <a:t>1.803</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c>
                  <a:txBody>
                    <a:bodyPr/>
                    <a:lstStyle/>
                    <a:p>
                      <a:pPr algn="ctr" fontAlgn="b"/>
                      <a:r>
                        <a:rPr lang="fr-FR" sz="1600" b="0" i="0" u="none" strike="noStrike" dirty="0">
                          <a:latin typeface="+mn-lt"/>
                        </a:rPr>
                        <a:t>1.084</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c>
                  <a:txBody>
                    <a:bodyPr/>
                    <a:lstStyle/>
                    <a:p>
                      <a:pPr algn="ctr" fontAlgn="b"/>
                      <a:r>
                        <a:rPr lang="fr-FR" sz="1600" b="0" i="0" u="none" strike="noStrike" dirty="0">
                          <a:latin typeface="+mn-lt"/>
                        </a:rPr>
                        <a:t>2.999</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c>
                  <a:txBody>
                    <a:bodyPr/>
                    <a:lstStyle/>
                    <a:p>
                      <a:pPr algn="ctr" fontAlgn="b"/>
                      <a:r>
                        <a:rPr lang="fr-FR" sz="1600" b="0" i="0" u="none" strike="noStrike" dirty="0">
                          <a:latin typeface="+mn-lt"/>
                        </a:rPr>
                        <a:t>&lt;.0001</a:t>
                      </a:r>
                    </a:p>
                  </a:txBody>
                  <a:tcPr marL="11331" marR="11331" marT="113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r>
              <a:tr h="328985">
                <a:tc>
                  <a:txBody>
                    <a:bodyPr/>
                    <a:lstStyle/>
                    <a:p>
                      <a:pPr algn="l" fontAlgn="b"/>
                      <a:r>
                        <a:rPr lang="fr-FR" sz="1600" b="0" i="0" u="none" strike="noStrike" dirty="0" smtClean="0">
                          <a:latin typeface="+mn-lt"/>
                        </a:rPr>
                        <a:t> </a:t>
                      </a:r>
                      <a:r>
                        <a:rPr lang="fr-FR" sz="1600" b="0" i="0" u="none" strike="noStrike" dirty="0" err="1" smtClean="0">
                          <a:latin typeface="+mn-lt"/>
                        </a:rPr>
                        <a:t>Hematocrite</a:t>
                      </a:r>
                      <a:r>
                        <a:rPr lang="fr-FR" sz="1600" b="0" i="0" u="none" strike="noStrike" dirty="0" smtClean="0">
                          <a:latin typeface="+mn-lt"/>
                        </a:rPr>
                        <a:t> </a:t>
                      </a:r>
                      <a:r>
                        <a:rPr lang="fr-FR" sz="1600" b="0" i="0" u="none" strike="noStrike" dirty="0" err="1" smtClean="0">
                          <a:latin typeface="+mn-lt"/>
                        </a:rPr>
                        <a:t>preop</a:t>
                      </a:r>
                      <a:r>
                        <a:rPr lang="fr-FR" sz="1600" b="0" i="0" u="none" strike="noStrike" baseline="0" dirty="0" smtClean="0">
                          <a:latin typeface="+mn-lt"/>
                        </a:rPr>
                        <a:t> </a:t>
                      </a:r>
                      <a:r>
                        <a:rPr lang="fr-FR" sz="1600" b="0" i="0" u="none" strike="noStrike" dirty="0" smtClean="0">
                          <a:latin typeface="+mn-lt"/>
                        </a:rPr>
                        <a:t>≤37% vs </a:t>
                      </a:r>
                      <a:r>
                        <a:rPr lang="fr-FR" sz="1600" b="0" i="0" u="none" strike="noStrike" dirty="0">
                          <a:latin typeface="+mn-lt"/>
                        </a:rPr>
                        <a:t>&gt;</a:t>
                      </a:r>
                      <a:r>
                        <a:rPr lang="fr-FR" sz="1600" b="0" i="0" u="none" strike="noStrike" dirty="0" smtClean="0">
                          <a:latin typeface="+mn-lt"/>
                        </a:rPr>
                        <a:t>37%</a:t>
                      </a:r>
                      <a:endParaRPr lang="fr-FR" sz="1600" b="0" i="0" u="none" strike="noStrike" dirty="0">
                        <a:latin typeface="+mn-lt"/>
                      </a:endParaRPr>
                    </a:p>
                  </a:txBody>
                  <a:tcPr marL="11331" marR="11331" marT="113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c>
                  <a:txBody>
                    <a:bodyPr/>
                    <a:lstStyle/>
                    <a:p>
                      <a:pPr algn="ctr" fontAlgn="b"/>
                      <a:r>
                        <a:rPr lang="fr-FR" sz="1600" b="0" i="0" u="none" strike="noStrike" dirty="0">
                          <a:latin typeface="+mn-lt"/>
                        </a:rPr>
                        <a:t>3.285</a:t>
                      </a:r>
                    </a:p>
                  </a:txBody>
                  <a:tcPr marL="11331" marR="11331" marT="113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c>
                  <a:txBody>
                    <a:bodyPr/>
                    <a:lstStyle/>
                    <a:p>
                      <a:pPr algn="ctr" fontAlgn="b"/>
                      <a:r>
                        <a:rPr lang="fr-FR" sz="1600" b="0" i="0" u="none" strike="noStrike" dirty="0">
                          <a:latin typeface="+mn-lt"/>
                        </a:rPr>
                        <a:t>1.944</a:t>
                      </a:r>
                    </a:p>
                  </a:txBody>
                  <a:tcPr marL="11331" marR="11331" marT="113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c>
                  <a:txBody>
                    <a:bodyPr/>
                    <a:lstStyle/>
                    <a:p>
                      <a:pPr algn="ctr" fontAlgn="b"/>
                      <a:r>
                        <a:rPr lang="fr-FR" sz="1600" b="0" i="0" u="none" strike="noStrike" dirty="0">
                          <a:latin typeface="+mn-lt"/>
                        </a:rPr>
                        <a:t>5.550</a:t>
                      </a:r>
                    </a:p>
                  </a:txBody>
                  <a:tcPr marL="11331" marR="11331" marT="113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c>
                  <a:txBody>
                    <a:bodyPr/>
                    <a:lstStyle/>
                    <a:p>
                      <a:pPr algn="ctr" fontAlgn="b"/>
                      <a:r>
                        <a:rPr lang="fr-FR" sz="1600" b="0" i="0" u="none" strike="noStrike" dirty="0">
                          <a:latin typeface="+mn-lt"/>
                        </a:rPr>
                        <a:t>0.0231</a:t>
                      </a:r>
                    </a:p>
                  </a:txBody>
                  <a:tcPr marL="11331" marR="11331" marT="113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F305"/>
                    </a:solidFill>
                  </a:tcPr>
                </a:tc>
              </a:tr>
            </a:tbl>
          </a:graphicData>
        </a:graphic>
      </p:graphicFrame>
      <p:sp>
        <p:nvSpPr>
          <p:cNvPr id="6" name="ZoneTexte 5"/>
          <p:cNvSpPr txBox="1"/>
          <p:nvPr/>
        </p:nvSpPr>
        <p:spPr>
          <a:xfrm>
            <a:off x="7911911" y="5782545"/>
            <a:ext cx="3418697" cy="369332"/>
          </a:xfrm>
          <a:prstGeom prst="rect">
            <a:avLst/>
          </a:prstGeom>
          <a:noFill/>
        </p:spPr>
        <p:txBody>
          <a:bodyPr wrap="square" rtlCol="0">
            <a:spAutoFit/>
          </a:bodyPr>
          <a:lstStyle/>
          <a:p>
            <a:r>
              <a:rPr lang="fr-FR" dirty="0" smtClean="0"/>
              <a:t>Puissance Prédictive 75</a:t>
            </a:r>
            <a:r>
              <a:rPr lang="fr-FR" dirty="0" smtClean="0"/>
              <a:t>%</a:t>
            </a:r>
            <a:endParaRPr lang="fr-FR" dirty="0"/>
          </a:p>
        </p:txBody>
      </p:sp>
    </p:spTree>
    <p:extLst>
      <p:ext uri="{BB962C8B-B14F-4D97-AF65-F5344CB8AC3E}">
        <p14:creationId xmlns:p14="http://schemas.microsoft.com/office/powerpoint/2010/main" val="140706788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Salle d’ions">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Salle d’ions">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1020</TotalTime>
  <Words>1710</Words>
  <Application>Microsoft Macintosh PowerPoint</Application>
  <PresentationFormat>Grand écran</PresentationFormat>
  <Paragraphs>258</Paragraphs>
  <Slides>15</Slides>
  <Notes>12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15</vt:i4>
      </vt:variant>
    </vt:vector>
  </HeadingPairs>
  <TitlesOfParts>
    <vt:vector size="23" baseType="lpstr">
      <vt:lpstr>Calibri</vt:lpstr>
      <vt:lpstr>Century Gothic</vt:lpstr>
      <vt:lpstr>MS PGothic</vt:lpstr>
      <vt:lpstr>MS UI Gothic</vt:lpstr>
      <vt:lpstr>Times New Roman</vt:lpstr>
      <vt:lpstr>Wingdings 3</vt:lpstr>
      <vt:lpstr>Arial</vt:lpstr>
      <vt:lpstr>Salle d’ions</vt:lpstr>
      <vt:lpstr>Influence du type de traitement dans les fractures intra capsulaires chez l’octogénaire </vt:lpstr>
      <vt:lpstr>L’arthroplastie est indiquée dans les fractures intra capsulaires déplacées</vt:lpstr>
      <vt:lpstr>L’arthroplastie est indiquée dans les fractures intra capsulaires déplacées</vt:lpstr>
      <vt:lpstr>Non ou peu déplacée Garden I-II, Fixation vs Arthroplastie</vt:lpstr>
      <vt:lpstr>Essai prospectif multicentrique</vt:lpstr>
      <vt:lpstr>Traitement (fixation vs arthroplastie)   </vt:lpstr>
      <vt:lpstr>Evaluation</vt:lpstr>
      <vt:lpstr>Mortalité à 6 mois: 16%</vt:lpstr>
      <vt:lpstr>Mortalité à 6 mois: Analyse multivariée</vt:lpstr>
      <vt:lpstr>Taux de complications à 6 mois: Analyse multivariée  </vt:lpstr>
      <vt:lpstr>Fonction à 6 mois: Analyse multivariée</vt:lpstr>
      <vt:lpstr>Conclusion </vt:lpstr>
      <vt:lpstr>Publications</vt:lpstr>
      <vt:lpstr>Conclusions Journal HAS</vt:lpstr>
      <vt:lpstr>Recommandations HAS: Chirurgie des fractures intra-capsulaire (2016)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Philippe MASSIN</dc:creator>
  <cp:lastModifiedBy>Philippe MASSIN</cp:lastModifiedBy>
  <cp:revision>54</cp:revision>
  <dcterms:created xsi:type="dcterms:W3CDTF">2016-05-14T16:09:43Z</dcterms:created>
  <dcterms:modified xsi:type="dcterms:W3CDTF">2017-05-14T17:25:52Z</dcterms:modified>
</cp:coreProperties>
</file>